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2" r:id="rId1"/>
  </p:sldMasterIdLst>
  <p:notesMasterIdLst>
    <p:notesMasterId r:id="rId7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Lst>
  <p:sldSz cx="9144000" cy="6858000" type="screen4x3"/>
  <p:notesSz cx="6858000" cy="9144000"/>
  <p:embeddedFontLst>
    <p:embeddedFont>
      <p:font typeface="Arial Black" panose="020B0A04020102020204" pitchFamily="34" charset="0"/>
      <p:regular r:id="rId72"/>
      <p:bold r:id="rId73"/>
    </p:embeddedFont>
    <p:embeddedFont>
      <p:font typeface="Calibri" panose="020F0502020204030204" pitchFamily="34" charset="0"/>
      <p:regular r:id="rId74"/>
      <p:bold r:id="rId75"/>
      <p:italic r:id="rId76"/>
      <p:boldItalic r:id="rId7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rica Mersfelder" initials="" lastIdx="2" clrIdx="0"/>
  <p:cmAuthor id="1" name="Shaun Blevins"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1554"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font" Target="fonts/font5.fntdata"/><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font" Target="fonts/font3.fntdata"/><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2.fntdata"/><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fntdata"/><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 name="Google Shape;43;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 name="Google Shape;53;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5e35fdc6a8_0_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5e35fdc6a8_0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 name="Google Shape;211;g5e35fdc6a8_0_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 name="Google Shape;60;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p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5" name="Google Shape;255;p3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p3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3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p3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0" name="Google Shape;280;p3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6" name="Google Shape;286;p3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 name="Google Shape;66;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p3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9" name="Google Shape;299;p4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6" name="Google Shape;306;p4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3" name="Google Shape;313;p4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9" name="Google Shape;319;p4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5" name="Google Shape;325;p4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1" name="Google Shape;331;p4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7" name="Google Shape;337;p4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4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4" name="Google Shape;344;p4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4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0" name="Google Shape;350;p4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 name="Google Shape;72;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4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6" name="Google Shape;356;p4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5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2" name="Google Shape;362;p5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5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8" name="Google Shape;368;p5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5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4" name="Google Shape;374;p5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5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0" name="Google Shape;380;p5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5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7" name="Google Shape;387;p5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5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3" name="Google Shape;393;p5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5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0" name="Google Shape;400;p5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5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6" name="Google Shape;406;p5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5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2" name="Google Shape;412;p5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 name="Google Shape;78;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5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8" name="Google Shape;418;p5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6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5" name="Google Shape;425;p6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6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2" name="Google Shape;432;p6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6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9" name="Google Shape;439;p6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5e35fdc6a8_0_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 name="Google Shape;445;g5e35fdc6a8_0_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6" name="Google Shape;446;g5e35fdc6a8_0_1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64</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6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2" name="Google Shape;452;p6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6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8" name="Google Shape;458;p6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5e35fdc6a8_0_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4" name="Google Shape;464;g5e35fdc6a8_0_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5" name="Google Shape;465;g5e35fdc6a8_0_2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67</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6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1" name="Google Shape;471;p6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6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7" name="Google Shape;477;p6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 name="Google Shape;84;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p:nvPr/>
        </p:nvSpPr>
        <p:spPr>
          <a:xfrm>
            <a:off x="0" y="789677"/>
            <a:ext cx="9144000" cy="7091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6CB255"/>
              </a:buClr>
              <a:buSzPts val="3500"/>
              <a:buFont typeface="Arial Black"/>
              <a:buNone/>
            </a:pPr>
            <a:r>
              <a:rPr lang="en-US" sz="3500" b="0" i="0" u="none" strike="noStrike" cap="none">
                <a:solidFill>
                  <a:srgbClr val="6CB255"/>
                </a:solidFill>
                <a:latin typeface="Arial Black"/>
                <a:ea typeface="Arial Black"/>
                <a:cs typeface="Arial Black"/>
                <a:sym typeface="Arial Black"/>
              </a:rPr>
              <a:t>COLLEGE PHYSICS</a:t>
            </a:r>
            <a:endParaRPr/>
          </a:p>
          <a:p>
            <a:pPr marL="0" marR="0" lvl="0" indent="0" algn="ctr" rtl="0">
              <a:spcBef>
                <a:spcPts val="0"/>
              </a:spcBef>
              <a:spcAft>
                <a:spcPts val="0"/>
              </a:spcAft>
              <a:buClr>
                <a:srgbClr val="6CB255"/>
              </a:buClr>
              <a:buSzPts val="1800"/>
              <a:buFont typeface="Arial Black"/>
              <a:buNone/>
            </a:pPr>
            <a:endParaRPr sz="1800" b="0" i="0" u="none" strike="noStrike" cap="none">
              <a:solidFill>
                <a:srgbClr val="EAF1DD"/>
              </a:solidFill>
              <a:latin typeface="Arial"/>
              <a:ea typeface="Arial"/>
              <a:cs typeface="Arial"/>
              <a:sym typeface="Arial"/>
            </a:endParaRPr>
          </a:p>
          <a:p>
            <a:pPr marL="0" marR="0" lvl="0" indent="0" algn="ctr" rtl="0">
              <a:spcBef>
                <a:spcPts val="0"/>
              </a:spcBef>
              <a:spcAft>
                <a:spcPts val="0"/>
              </a:spcAft>
              <a:buClr>
                <a:srgbClr val="212F62"/>
              </a:buClr>
              <a:buSzPts val="2000"/>
              <a:buFont typeface="Arial"/>
              <a:buNone/>
            </a:pPr>
            <a:r>
              <a:rPr lang="en-US" sz="2000" b="1" i="0" u="none" strike="noStrike" cap="none">
                <a:solidFill>
                  <a:srgbClr val="212F62"/>
                </a:solidFill>
                <a:latin typeface="Arial"/>
                <a:ea typeface="Arial"/>
                <a:cs typeface="Arial"/>
                <a:sym typeface="Arial"/>
              </a:rPr>
              <a:t>Chapter # Chapter Title</a:t>
            </a:r>
            <a:endParaRPr/>
          </a:p>
          <a:p>
            <a:pPr marL="0" marR="0" lvl="0" indent="0" algn="ctr" rtl="0">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PowerPoint Image Slideshow</a:t>
            </a:r>
            <a:endParaRPr/>
          </a:p>
        </p:txBody>
      </p:sp>
      <p:pic>
        <p:nvPicPr>
          <p:cNvPr id="19" name="Google Shape;19;p2" descr="medium_covers_Page_2.png"/>
          <p:cNvPicPr preferRelativeResize="0"/>
          <p:nvPr/>
        </p:nvPicPr>
        <p:blipFill rotWithShape="1">
          <a:blip r:embed="rId2">
            <a:alphaModFix/>
          </a:blip>
          <a:srcRect/>
          <a:stretch/>
        </p:blipFill>
        <p:spPr>
          <a:xfrm>
            <a:off x="3562758" y="2517424"/>
            <a:ext cx="2010682" cy="2603836"/>
          </a:xfrm>
          <a:prstGeom prst="rect">
            <a:avLst/>
          </a:prstGeom>
          <a:noFill/>
          <a:ln>
            <a:noFill/>
          </a:ln>
          <a:effectLst>
            <a:reflection stA="52000" endA="300" endPos="35000" sy="-100000" algn="bl" rotWithShape="0"/>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and Content">
  <p:cSld name="Title and Content">
    <p:spTree>
      <p:nvGrpSpPr>
        <p:cNvPr id="1" name="Shape 20"/>
        <p:cNvGrpSpPr/>
        <p:nvPr/>
      </p:nvGrpSpPr>
      <p:grpSpPr>
        <a:xfrm>
          <a:off x="0" y="0"/>
          <a:ext cx="0" cy="0"/>
          <a:chOff x="0" y="0"/>
          <a:chExt cx="0" cy="0"/>
        </a:xfrm>
      </p:grpSpPr>
      <p:sp>
        <p:nvSpPr>
          <p:cNvPr id="21" name="Google Shape;21;p3"/>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sldNum" idx="12"/>
          </p:nvPr>
        </p:nvSpPr>
        <p:spPr>
          <a:xfrm rot="-5400000">
            <a:off x="8044814" y="683895"/>
            <a:ext cx="131572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4" name="Google Shape;24;p3"/>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6CB25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3"/>
          <p:cNvSpPr>
            <a:spLocks noGrp="1"/>
          </p:cNvSpPr>
          <p:nvPr>
            <p:ph type="pic" idx="2"/>
          </p:nvPr>
        </p:nvSpPr>
        <p:spPr>
          <a:xfrm>
            <a:off x="457199" y="1122386"/>
            <a:ext cx="8062913" cy="3500071"/>
          </a:xfrm>
          <a:prstGeom prst="rect">
            <a:avLst/>
          </a:prstGeom>
          <a:noFill/>
          <a:ln>
            <a:noFill/>
          </a:ln>
        </p:spPr>
        <p:txBody>
          <a:bodyPr spcFirstLastPara="1" wrap="square" lIns="91425" tIns="45700" rIns="91425" bIns="45700" anchor="t" anchorCtr="0">
            <a:noAutofit/>
          </a:bodyPr>
          <a:lstStyle>
            <a:lvl1pPr marR="0" lvl="0" algn="l" rtl="0">
              <a:spcBef>
                <a:spcPts val="400"/>
              </a:spcBef>
              <a:spcAft>
                <a:spcPts val="0"/>
              </a:spcAft>
              <a:buClr>
                <a:srgbClr val="6CB255"/>
              </a:buClr>
              <a:buSzPts val="2000"/>
              <a:buFont typeface="Arial"/>
              <a:buNone/>
              <a:defRPr sz="2000" b="0" i="0" u="none" strike="noStrike" cap="none">
                <a:solidFill>
                  <a:schemeClr val="dk1"/>
                </a:solidFill>
                <a:latin typeface="Arial"/>
                <a:ea typeface="Arial"/>
                <a:cs typeface="Arial"/>
                <a:sym typeface="Arial"/>
              </a:defRPr>
            </a:lvl1pPr>
            <a:lvl2pPr marR="0" lvl="1" algn="l" rtl="0">
              <a:spcBef>
                <a:spcPts val="600"/>
              </a:spcBef>
              <a:spcAft>
                <a:spcPts val="0"/>
              </a:spcAft>
              <a:buClr>
                <a:srgbClr val="6CB255"/>
              </a:buClr>
              <a:buSzPts val="2000"/>
              <a:buFont typeface="Arial"/>
              <a:buChar char="•"/>
              <a:defRPr sz="2000" b="0" i="0" u="none" strike="noStrike" cap="none">
                <a:solidFill>
                  <a:srgbClr val="000000"/>
                </a:solidFill>
                <a:latin typeface="Arial"/>
                <a:ea typeface="Arial"/>
                <a:cs typeface="Arial"/>
                <a:sym typeface="Arial"/>
              </a:defRPr>
            </a:lvl2pPr>
            <a:lvl3pPr marR="0" lvl="2" algn="l" rtl="0">
              <a:spcBef>
                <a:spcPts val="360"/>
              </a:spcBef>
              <a:spcAft>
                <a:spcPts val="0"/>
              </a:spcAft>
              <a:buClr>
                <a:srgbClr val="6CB255"/>
              </a:buClr>
              <a:buSzPts val="1800"/>
              <a:buFont typeface="Arial"/>
              <a:buChar char="•"/>
              <a:defRPr sz="1800" b="0" i="0" u="none" strike="noStrike" cap="none">
                <a:solidFill>
                  <a:srgbClr val="000000"/>
                </a:solidFill>
                <a:latin typeface="Arial"/>
                <a:ea typeface="Arial"/>
                <a:cs typeface="Arial"/>
                <a:sym typeface="Arial"/>
              </a:defRPr>
            </a:lvl3pPr>
            <a:lvl4pPr marR="0" lvl="3" algn="l" rtl="0">
              <a:spcBef>
                <a:spcPts val="360"/>
              </a:spcBef>
              <a:spcAft>
                <a:spcPts val="0"/>
              </a:spcAft>
              <a:buClr>
                <a:srgbClr val="6CB255"/>
              </a:buClr>
              <a:buSzPts val="1800"/>
              <a:buFont typeface="Arial"/>
              <a:buChar char="•"/>
              <a:defRPr sz="1800" b="0" i="0" u="none" strike="noStrike" cap="none">
                <a:solidFill>
                  <a:srgbClr val="000000"/>
                </a:solidFill>
                <a:latin typeface="Arial"/>
                <a:ea typeface="Arial"/>
                <a:cs typeface="Arial"/>
                <a:sym typeface="Arial"/>
              </a:defRPr>
            </a:lvl4pPr>
            <a:lvl5pPr marR="0" lvl="4" algn="l" rtl="0">
              <a:spcBef>
                <a:spcPts val="360"/>
              </a:spcBef>
              <a:spcAft>
                <a:spcPts val="0"/>
              </a:spcAft>
              <a:buClr>
                <a:srgbClr val="6CB255"/>
              </a:buClr>
              <a:buSzPts val="1800"/>
              <a:buFont typeface="Arial"/>
              <a:buChar char="•"/>
              <a:defRPr sz="1800" b="0" i="0" u="none" strike="noStrike" cap="none">
                <a:solidFill>
                  <a:srgbClr val="000000"/>
                </a:solidFill>
                <a:latin typeface="Arial"/>
                <a:ea typeface="Arial"/>
                <a:cs typeface="Arial"/>
                <a:sym typeface="Arial"/>
              </a:defRPr>
            </a:lvl5pPr>
            <a:lvl6pPr marR="0" lvl="5"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6" name="Google Shape;26;p3"/>
          <p:cNvSpPr txBox="1">
            <a:spLocks noGrp="1"/>
          </p:cNvSpPr>
          <p:nvPr>
            <p:ph type="body" idx="1"/>
          </p:nvPr>
        </p:nvSpPr>
        <p:spPr>
          <a:xfrm>
            <a:off x="457200" y="4843982"/>
            <a:ext cx="8062912" cy="1166382"/>
          </a:xfrm>
          <a:prstGeom prst="rect">
            <a:avLst/>
          </a:prstGeom>
          <a:noFill/>
          <a:ln>
            <a:noFill/>
          </a:ln>
        </p:spPr>
        <p:txBody>
          <a:bodyPr spcFirstLastPara="1" wrap="square" lIns="91425" tIns="45700" rIns="91425" bIns="45700" anchor="t" anchorCtr="0">
            <a:noAutofit/>
          </a:bodyPr>
          <a:lstStyle>
            <a:lvl1pPr marL="457200" lvl="0" indent="-228600" algn="l">
              <a:spcBef>
                <a:spcPts val="400"/>
              </a:spcBef>
              <a:spcAft>
                <a:spcPts val="0"/>
              </a:spcAft>
              <a:buClr>
                <a:srgbClr val="6CB255"/>
              </a:buClr>
              <a:buSzPts val="2000"/>
              <a:buNone/>
              <a:defRPr>
                <a:solidFill>
                  <a:srgbClr val="000000"/>
                </a:solidFill>
              </a:defRPr>
            </a:lvl1pPr>
            <a:lvl2pPr marL="914400" lvl="1" indent="-355600" algn="l">
              <a:spcBef>
                <a:spcPts val="600"/>
              </a:spcBef>
              <a:spcAft>
                <a:spcPts val="0"/>
              </a:spcAft>
              <a:buClr>
                <a:srgbClr val="6CB255"/>
              </a:buClr>
              <a:buSzPts val="2000"/>
              <a:buFont typeface="Arial Black"/>
              <a:buAutoNum type="alphaLcParenR"/>
              <a:defRPr>
                <a:solidFill>
                  <a:schemeClr val="dk1"/>
                </a:solidFill>
              </a:defRPr>
            </a:lvl2pPr>
            <a:lvl3pPr marL="1371600" lvl="2" indent="-342900" algn="l">
              <a:spcBef>
                <a:spcPts val="360"/>
              </a:spcBef>
              <a:spcAft>
                <a:spcPts val="0"/>
              </a:spcAft>
              <a:buClr>
                <a:srgbClr val="6CB255"/>
              </a:buClr>
              <a:buSzPts val="1800"/>
              <a:buFont typeface="Arial Black"/>
              <a:buAutoNum type="alphaLcParenR"/>
              <a:defRPr>
                <a:solidFill>
                  <a:schemeClr val="dk1"/>
                </a:solidFill>
              </a:defRPr>
            </a:lvl3pPr>
            <a:lvl4pPr marL="1828800" lvl="3" indent="-342900" algn="l">
              <a:spcBef>
                <a:spcPts val="360"/>
              </a:spcBef>
              <a:spcAft>
                <a:spcPts val="0"/>
              </a:spcAft>
              <a:buClr>
                <a:srgbClr val="6CB255"/>
              </a:buClr>
              <a:buSzPts val="1800"/>
              <a:buFont typeface="Arial Black"/>
              <a:buAutoNum type="alphaLcParenR"/>
              <a:defRPr>
                <a:solidFill>
                  <a:schemeClr val="dk1"/>
                </a:solidFill>
              </a:defRPr>
            </a:lvl4pPr>
            <a:lvl5pPr marL="2286000" lvl="4" indent="-342900" algn="l">
              <a:spcBef>
                <a:spcPts val="360"/>
              </a:spcBef>
              <a:spcAft>
                <a:spcPts val="0"/>
              </a:spcAft>
              <a:buClr>
                <a:srgbClr val="6CB255"/>
              </a:buClr>
              <a:buSzPts val="1800"/>
              <a:buFont typeface="Arial Black"/>
              <a:buAutoNum type="alphaLcParenR"/>
              <a:defRPr>
                <a:solidFill>
                  <a:schemeClr val="dk1"/>
                </a:solidFill>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wo Content">
  <p:cSld name="Two Content">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6CB25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sldNum" idx="12"/>
          </p:nvPr>
        </p:nvSpPr>
        <p:spPr>
          <a:xfrm rot="-5400000">
            <a:off x="8044814" y="683895"/>
            <a:ext cx="131572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2" name="Google Shape;32;p4"/>
          <p:cNvSpPr>
            <a:spLocks noGrp="1"/>
          </p:cNvSpPr>
          <p:nvPr>
            <p:ph type="pic" idx="2"/>
          </p:nvPr>
        </p:nvSpPr>
        <p:spPr>
          <a:xfrm>
            <a:off x="457199" y="1107618"/>
            <a:ext cx="4031619" cy="4607689"/>
          </a:xfrm>
          <a:prstGeom prst="rect">
            <a:avLst/>
          </a:prstGeom>
          <a:noFill/>
          <a:ln>
            <a:noFill/>
          </a:ln>
        </p:spPr>
        <p:txBody>
          <a:bodyPr spcFirstLastPara="1" wrap="square" lIns="91425" tIns="45700" rIns="91425" bIns="45700" anchor="t" anchorCtr="0">
            <a:noAutofit/>
          </a:bodyPr>
          <a:lstStyle>
            <a:lvl1pPr marR="0" lvl="0" algn="l" rtl="0">
              <a:spcBef>
                <a:spcPts val="400"/>
              </a:spcBef>
              <a:spcAft>
                <a:spcPts val="0"/>
              </a:spcAft>
              <a:buClr>
                <a:srgbClr val="6CB255"/>
              </a:buClr>
              <a:buSzPts val="2000"/>
              <a:buFont typeface="Arial"/>
              <a:buNone/>
              <a:defRPr sz="2000" b="0" i="0" u="none" strike="noStrike" cap="none">
                <a:solidFill>
                  <a:schemeClr val="dk1"/>
                </a:solidFill>
                <a:latin typeface="Arial"/>
                <a:ea typeface="Arial"/>
                <a:cs typeface="Arial"/>
                <a:sym typeface="Arial"/>
              </a:defRPr>
            </a:lvl1pPr>
            <a:lvl2pPr marR="0" lvl="1" algn="l" rtl="0">
              <a:spcBef>
                <a:spcPts val="600"/>
              </a:spcBef>
              <a:spcAft>
                <a:spcPts val="0"/>
              </a:spcAft>
              <a:buClr>
                <a:srgbClr val="6CB255"/>
              </a:buClr>
              <a:buSzPts val="2000"/>
              <a:buFont typeface="Arial"/>
              <a:buChar char="•"/>
              <a:defRPr sz="2000" b="0" i="0" u="none" strike="noStrike" cap="none">
                <a:solidFill>
                  <a:srgbClr val="000000"/>
                </a:solidFill>
                <a:latin typeface="Arial"/>
                <a:ea typeface="Arial"/>
                <a:cs typeface="Arial"/>
                <a:sym typeface="Arial"/>
              </a:defRPr>
            </a:lvl2pPr>
            <a:lvl3pPr marR="0" lvl="2" algn="l" rtl="0">
              <a:spcBef>
                <a:spcPts val="360"/>
              </a:spcBef>
              <a:spcAft>
                <a:spcPts val="0"/>
              </a:spcAft>
              <a:buClr>
                <a:srgbClr val="6CB255"/>
              </a:buClr>
              <a:buSzPts val="1800"/>
              <a:buFont typeface="Arial"/>
              <a:buChar char="•"/>
              <a:defRPr sz="1800" b="0" i="0" u="none" strike="noStrike" cap="none">
                <a:solidFill>
                  <a:srgbClr val="000000"/>
                </a:solidFill>
                <a:latin typeface="Arial"/>
                <a:ea typeface="Arial"/>
                <a:cs typeface="Arial"/>
                <a:sym typeface="Arial"/>
              </a:defRPr>
            </a:lvl3pPr>
            <a:lvl4pPr marR="0" lvl="3" algn="l" rtl="0">
              <a:spcBef>
                <a:spcPts val="360"/>
              </a:spcBef>
              <a:spcAft>
                <a:spcPts val="0"/>
              </a:spcAft>
              <a:buClr>
                <a:srgbClr val="6CB255"/>
              </a:buClr>
              <a:buSzPts val="1800"/>
              <a:buFont typeface="Arial"/>
              <a:buChar char="•"/>
              <a:defRPr sz="1800" b="0" i="0" u="none" strike="noStrike" cap="none">
                <a:solidFill>
                  <a:srgbClr val="000000"/>
                </a:solidFill>
                <a:latin typeface="Arial"/>
                <a:ea typeface="Arial"/>
                <a:cs typeface="Arial"/>
                <a:sym typeface="Arial"/>
              </a:defRPr>
            </a:lvl4pPr>
            <a:lvl5pPr marR="0" lvl="4" algn="l" rtl="0">
              <a:spcBef>
                <a:spcPts val="360"/>
              </a:spcBef>
              <a:spcAft>
                <a:spcPts val="0"/>
              </a:spcAft>
              <a:buClr>
                <a:srgbClr val="6CB255"/>
              </a:buClr>
              <a:buSzPts val="1800"/>
              <a:buFont typeface="Arial"/>
              <a:buChar char="•"/>
              <a:defRPr sz="1800" b="0" i="0" u="none" strike="noStrike" cap="none">
                <a:solidFill>
                  <a:srgbClr val="000000"/>
                </a:solidFill>
                <a:latin typeface="Arial"/>
                <a:ea typeface="Arial"/>
                <a:cs typeface="Arial"/>
                <a:sym typeface="Arial"/>
              </a:defRPr>
            </a:lvl5pPr>
            <a:lvl6pPr marR="0" lvl="5"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3" name="Google Shape;33;p4"/>
          <p:cNvSpPr txBox="1">
            <a:spLocks noGrp="1"/>
          </p:cNvSpPr>
          <p:nvPr>
            <p:ph type="body" idx="1"/>
          </p:nvPr>
        </p:nvSpPr>
        <p:spPr>
          <a:xfrm>
            <a:off x="4606925" y="1107618"/>
            <a:ext cx="3913188" cy="4607382"/>
          </a:xfrm>
          <a:prstGeom prst="rect">
            <a:avLst/>
          </a:prstGeom>
          <a:noFill/>
          <a:ln>
            <a:noFill/>
          </a:ln>
        </p:spPr>
        <p:txBody>
          <a:bodyPr spcFirstLastPara="1" wrap="square" lIns="91425" tIns="45700" rIns="91425" bIns="45700" anchor="t" anchorCtr="0">
            <a:noAutofit/>
          </a:bodyPr>
          <a:lstStyle>
            <a:lvl1pPr marL="457200" lvl="0" indent="-228600" algn="l">
              <a:spcBef>
                <a:spcPts val="400"/>
              </a:spcBef>
              <a:spcAft>
                <a:spcPts val="0"/>
              </a:spcAft>
              <a:buClr>
                <a:srgbClr val="6CB255"/>
              </a:buClr>
              <a:buSzPts val="2000"/>
              <a:buNone/>
              <a:defRPr>
                <a:solidFill>
                  <a:srgbClr val="212F62"/>
                </a:solidFill>
              </a:defRPr>
            </a:lvl1pPr>
            <a:lvl2pPr marL="914400" lvl="1" indent="-355600" algn="l">
              <a:spcBef>
                <a:spcPts val="600"/>
              </a:spcBef>
              <a:spcAft>
                <a:spcPts val="0"/>
              </a:spcAft>
              <a:buClr>
                <a:srgbClr val="6CB255"/>
              </a:buClr>
              <a:buSzPts val="2000"/>
              <a:buFont typeface="Arial Black"/>
              <a:buAutoNum type="alphaLcParenR"/>
              <a:defRPr>
                <a:solidFill>
                  <a:schemeClr val="dk1"/>
                </a:solidFill>
              </a:defRPr>
            </a:lvl2pPr>
            <a:lvl3pPr marL="1371600" lvl="2" indent="-342900" algn="l">
              <a:spcBef>
                <a:spcPts val="360"/>
              </a:spcBef>
              <a:spcAft>
                <a:spcPts val="0"/>
              </a:spcAft>
              <a:buClr>
                <a:srgbClr val="6CB255"/>
              </a:buClr>
              <a:buSzPts val="1800"/>
              <a:buFont typeface="Arial Black"/>
              <a:buAutoNum type="alphaLcParenR"/>
              <a:defRPr>
                <a:solidFill>
                  <a:schemeClr val="dk1"/>
                </a:solidFill>
              </a:defRPr>
            </a:lvl3pPr>
            <a:lvl4pPr marL="1828800" lvl="3" indent="-342900" algn="l">
              <a:spcBef>
                <a:spcPts val="360"/>
              </a:spcBef>
              <a:spcAft>
                <a:spcPts val="0"/>
              </a:spcAft>
              <a:buClr>
                <a:srgbClr val="6CB255"/>
              </a:buClr>
              <a:buSzPts val="1800"/>
              <a:buFont typeface="Arial Black"/>
              <a:buAutoNum type="alphaLcParenR"/>
              <a:defRPr>
                <a:solidFill>
                  <a:schemeClr val="dk1"/>
                </a:solidFill>
              </a:defRPr>
            </a:lvl4pPr>
            <a:lvl5pPr marL="2286000" lvl="4" indent="-342900" algn="l">
              <a:spcBef>
                <a:spcPts val="360"/>
              </a:spcBef>
              <a:spcAft>
                <a:spcPts val="0"/>
              </a:spcAft>
              <a:buClr>
                <a:srgbClr val="6CB255"/>
              </a:buClr>
              <a:buSzPts val="1800"/>
              <a:buFont typeface="Arial Black"/>
              <a:buAutoNum type="alphaLcParenR"/>
              <a:defRPr>
                <a:solidFill>
                  <a:schemeClr val="dk1"/>
                </a:solidFill>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Content with Caption">
  <p:cSld name="Content with Caption">
    <p:spTree>
      <p:nvGrpSpPr>
        <p:cNvPr id="1" name="Shape 34"/>
        <p:cNvGrpSpPr/>
        <p:nvPr/>
      </p:nvGrpSpPr>
      <p:grpSpPr>
        <a:xfrm>
          <a:off x="0" y="0"/>
          <a:ext cx="0" cy="0"/>
          <a:chOff x="0" y="0"/>
          <a:chExt cx="0" cy="0"/>
        </a:xfrm>
      </p:grpSpPr>
      <p:sp>
        <p:nvSpPr>
          <p:cNvPr id="35" name="Google Shape;35;p5"/>
          <p:cNvSpPr txBox="1">
            <a:spLocks noGrp="1"/>
          </p:cNvSpPr>
          <p:nvPr>
            <p:ph type="body" idx="1"/>
          </p:nvPr>
        </p:nvSpPr>
        <p:spPr>
          <a:xfrm>
            <a:off x="3575050" y="1600200"/>
            <a:ext cx="5111750" cy="4480560"/>
          </a:xfrm>
          <a:prstGeom prst="rect">
            <a:avLst/>
          </a:prstGeom>
          <a:noFill/>
          <a:ln>
            <a:noFill/>
          </a:ln>
        </p:spPr>
        <p:txBody>
          <a:bodyPr spcFirstLastPara="1" wrap="square" lIns="91425" tIns="45700" rIns="91425" bIns="45700" anchor="t" anchorCtr="0">
            <a:noAutofit/>
          </a:bodyPr>
          <a:lstStyle>
            <a:lvl1pPr marL="457200" lvl="0" indent="-228600" algn="l">
              <a:spcBef>
                <a:spcPts val="640"/>
              </a:spcBef>
              <a:spcAft>
                <a:spcPts val="0"/>
              </a:spcAft>
              <a:buSzPts val="3200"/>
              <a:buNone/>
              <a:defRPr sz="3200"/>
            </a:lvl1pPr>
            <a:lvl2pPr marL="914400" lvl="1" indent="-406400" algn="l">
              <a:spcBef>
                <a:spcPts val="600"/>
              </a:spcBef>
              <a:spcAft>
                <a:spcPts val="0"/>
              </a:spcAft>
              <a:buSzPts val="2800"/>
              <a:buFont typeface="Arial Black"/>
              <a:buAutoNum type="alphaLcParenR"/>
              <a:defRPr sz="2800"/>
            </a:lvl2pPr>
            <a:lvl3pPr marL="1371600" lvl="2" indent="-381000" algn="l">
              <a:spcBef>
                <a:spcPts val="480"/>
              </a:spcBef>
              <a:spcAft>
                <a:spcPts val="0"/>
              </a:spcAft>
              <a:buSzPts val="2400"/>
              <a:buFont typeface="Arial Black"/>
              <a:buAutoNum type="alphaLcParenR"/>
              <a:defRPr sz="2400"/>
            </a:lvl3pPr>
            <a:lvl4pPr marL="1828800" lvl="3" indent="-355600" algn="l">
              <a:spcBef>
                <a:spcPts val="400"/>
              </a:spcBef>
              <a:spcAft>
                <a:spcPts val="0"/>
              </a:spcAft>
              <a:buSzPts val="2000"/>
              <a:buFont typeface="Arial Black"/>
              <a:buAutoNum type="alphaLcParenR"/>
              <a:defRPr sz="2000"/>
            </a:lvl4pPr>
            <a:lvl5pPr marL="2286000" lvl="4" indent="-355600" algn="l">
              <a:spcBef>
                <a:spcPts val="400"/>
              </a:spcBef>
              <a:spcAft>
                <a:spcPts val="0"/>
              </a:spcAft>
              <a:buSzPts val="2000"/>
              <a:buFont typeface="Arial Black"/>
              <a:buAutoNum type="alphaLcParenR"/>
              <a:defRPr sz="2000"/>
            </a:lvl5pPr>
            <a:lvl6pPr marL="2743200" lvl="5" indent="-355600" algn="l">
              <a:spcBef>
                <a:spcPts val="400"/>
              </a:spcBef>
              <a:spcAft>
                <a:spcPts val="0"/>
              </a:spcAft>
              <a:buSzPts val="2000"/>
              <a:buChar char="•"/>
              <a:defRPr sz="2000"/>
            </a:lvl6pPr>
            <a:lvl7pPr marL="3200400" lvl="6" indent="-355600" algn="l">
              <a:spcBef>
                <a:spcPts val="400"/>
              </a:spcBef>
              <a:spcAft>
                <a:spcPts val="0"/>
              </a:spcAft>
              <a:buSzPts val="2000"/>
              <a:buChar char="•"/>
              <a:defRPr sz="2000"/>
            </a:lvl7pPr>
            <a:lvl8pPr marL="3657600" lvl="7" indent="-355600" algn="l">
              <a:spcBef>
                <a:spcPts val="400"/>
              </a:spcBef>
              <a:spcAft>
                <a:spcPts val="0"/>
              </a:spcAft>
              <a:buSzPts val="2000"/>
              <a:buChar char="•"/>
              <a:defRPr sz="2000"/>
            </a:lvl8pPr>
            <a:lvl9pPr marL="4114800" lvl="8" indent="-355600" algn="l">
              <a:spcBef>
                <a:spcPts val="400"/>
              </a:spcBef>
              <a:spcAft>
                <a:spcPts val="0"/>
              </a:spcAft>
              <a:buSzPts val="2000"/>
              <a:buChar char="•"/>
              <a:defRPr sz="2000"/>
            </a:lvl9pPr>
          </a:lstStyle>
          <a:p>
            <a:endParaRPr/>
          </a:p>
        </p:txBody>
      </p:sp>
      <p:sp>
        <p:nvSpPr>
          <p:cNvPr id="36" name="Google Shape;36;p5"/>
          <p:cNvSpPr txBox="1">
            <a:spLocks noGrp="1"/>
          </p:cNvSpPr>
          <p:nvPr>
            <p:ph type="body" idx="2"/>
          </p:nvPr>
        </p:nvSpPr>
        <p:spPr>
          <a:xfrm>
            <a:off x="457200" y="1600200"/>
            <a:ext cx="3008313" cy="4480560"/>
          </a:xfrm>
          <a:prstGeom prst="rect">
            <a:avLst/>
          </a:prstGeom>
          <a:noFill/>
          <a:ln>
            <a:noFill/>
          </a:ln>
        </p:spPr>
        <p:txBody>
          <a:bodyPr spcFirstLastPara="1" wrap="square" lIns="91425" tIns="45700" rIns="91425" bIns="45700" anchor="t" anchorCtr="0">
            <a:noAutofit/>
          </a:bodyPr>
          <a:lstStyle>
            <a:lvl1pPr marL="457200" lvl="0" indent="-228600" algn="l">
              <a:spcBef>
                <a:spcPts val="320"/>
              </a:spcBef>
              <a:spcAft>
                <a:spcPts val="0"/>
              </a:spcAft>
              <a:buSzPts val="1600"/>
              <a:buNone/>
              <a:defRPr sz="1600"/>
            </a:lvl1pPr>
            <a:lvl2pPr marL="914400" lvl="1" indent="-228600" algn="l">
              <a:spcBef>
                <a:spcPts val="600"/>
              </a:spcBef>
              <a:spcAft>
                <a:spcPts val="0"/>
              </a:spcAft>
              <a:buSzPts val="120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37" name="Google Shape;37;p5"/>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rot="-5400000">
            <a:off x="8044814" y="683895"/>
            <a:ext cx="131572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0" name="Google Shape;40;p5"/>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6CB25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6">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rgbClr val="6CB255"/>
              </a:buClr>
              <a:buSzPts val="2400"/>
              <a:buFont typeface="Arial Black"/>
              <a:buNone/>
              <a:defRPr sz="2400" b="0" i="0" u="none" strike="noStrike" cap="none">
                <a:solidFill>
                  <a:srgbClr val="6CB255"/>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752600"/>
            <a:ext cx="7620000" cy="437356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400"/>
              </a:spcBef>
              <a:spcAft>
                <a:spcPts val="0"/>
              </a:spcAft>
              <a:buClr>
                <a:srgbClr val="6CB255"/>
              </a:buClr>
              <a:buSzPts val="2000"/>
              <a:buFont typeface="Arial"/>
              <a:buNone/>
              <a:defRPr sz="2000" b="0" i="0" u="none" strike="noStrike" cap="none">
                <a:solidFill>
                  <a:schemeClr val="dk1"/>
                </a:solidFill>
                <a:latin typeface="Arial"/>
                <a:ea typeface="Arial"/>
                <a:cs typeface="Arial"/>
                <a:sym typeface="Arial"/>
              </a:defRPr>
            </a:lvl1pPr>
            <a:lvl2pPr marL="914400" marR="0" lvl="1" indent="-355600" algn="l" rtl="0">
              <a:spcBef>
                <a:spcPts val="600"/>
              </a:spcBef>
              <a:spcAft>
                <a:spcPts val="0"/>
              </a:spcAft>
              <a:buClr>
                <a:srgbClr val="6CB255"/>
              </a:buClr>
              <a:buSzPts val="2000"/>
              <a:buFont typeface="Arial"/>
              <a:buChar char="•"/>
              <a:defRPr sz="2000" b="0" i="0" u="none" strike="noStrike" cap="none">
                <a:solidFill>
                  <a:srgbClr val="000000"/>
                </a:solidFill>
                <a:latin typeface="Arial"/>
                <a:ea typeface="Arial"/>
                <a:cs typeface="Arial"/>
                <a:sym typeface="Arial"/>
              </a:defRPr>
            </a:lvl2pPr>
            <a:lvl3pPr marL="1371600" marR="0" lvl="2" indent="-342900" algn="l" rtl="0">
              <a:spcBef>
                <a:spcPts val="360"/>
              </a:spcBef>
              <a:spcAft>
                <a:spcPts val="0"/>
              </a:spcAft>
              <a:buClr>
                <a:srgbClr val="6CB255"/>
              </a:buClr>
              <a:buSzPts val="1800"/>
              <a:buFont typeface="Arial"/>
              <a:buChar char="•"/>
              <a:defRPr sz="1800" b="0" i="0" u="none" strike="noStrike" cap="none">
                <a:solidFill>
                  <a:srgbClr val="000000"/>
                </a:solidFill>
                <a:latin typeface="Arial"/>
                <a:ea typeface="Arial"/>
                <a:cs typeface="Arial"/>
                <a:sym typeface="Arial"/>
              </a:defRPr>
            </a:lvl3pPr>
            <a:lvl4pPr marL="1828800" marR="0" lvl="3" indent="-342900" algn="l" rtl="0">
              <a:spcBef>
                <a:spcPts val="360"/>
              </a:spcBef>
              <a:spcAft>
                <a:spcPts val="0"/>
              </a:spcAft>
              <a:buClr>
                <a:srgbClr val="6CB255"/>
              </a:buClr>
              <a:buSzPts val="1800"/>
              <a:buFont typeface="Arial"/>
              <a:buChar char="•"/>
              <a:defRPr sz="1800" b="0" i="0" u="none" strike="noStrike" cap="none">
                <a:solidFill>
                  <a:srgbClr val="000000"/>
                </a:solidFill>
                <a:latin typeface="Arial"/>
                <a:ea typeface="Arial"/>
                <a:cs typeface="Arial"/>
                <a:sym typeface="Arial"/>
              </a:defRPr>
            </a:lvl4pPr>
            <a:lvl5pPr marL="2286000" marR="0" lvl="4" indent="-342900" algn="l" rtl="0">
              <a:spcBef>
                <a:spcPts val="360"/>
              </a:spcBef>
              <a:spcAft>
                <a:spcPts val="0"/>
              </a:spcAft>
              <a:buClr>
                <a:srgbClr val="6CB255"/>
              </a:buClr>
              <a:buSzPts val="1800"/>
              <a:buFont typeface="Arial"/>
              <a:buChar char="•"/>
              <a:defRPr sz="1800" b="0" i="0" u="none" strike="noStrike" cap="none">
                <a:solidFill>
                  <a:srgbClr val="000000"/>
                </a:solidFill>
                <a:latin typeface="Arial"/>
                <a:ea typeface="Arial"/>
                <a:cs typeface="Arial"/>
                <a:sym typeface="Arial"/>
              </a:defRPr>
            </a:lvl5pPr>
            <a:lvl6pPr marL="2743200" marR="0" lvl="5" indent="-330200"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marR="0" lvl="0" algn="l" rtl="0">
              <a:spcBef>
                <a:spcPts val="0"/>
              </a:spcBef>
              <a:spcAft>
                <a:spcPts val="0"/>
              </a:spcAft>
              <a:buSzPts val="1400"/>
              <a:buNone/>
              <a:defRPr sz="10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0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rot="-5400000">
            <a:off x="8044814" y="683895"/>
            <a:ext cx="1315721"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400" b="1" i="0" u="none" strike="noStrike" cap="none">
                <a:solidFill>
                  <a:srgbClr val="FFFFFF"/>
                </a:solidFill>
                <a:latin typeface="Arial"/>
                <a:ea typeface="Arial"/>
                <a:cs typeface="Arial"/>
                <a:sym typeface="Arial"/>
              </a:defRPr>
            </a:lvl1pPr>
            <a:lvl2pPr marL="0" marR="0" lvl="1" indent="0" algn="r" rtl="0">
              <a:spcBef>
                <a:spcPts val="0"/>
              </a:spcBef>
              <a:buNone/>
              <a:defRPr sz="2400" b="1" i="0" u="none" strike="noStrike" cap="none">
                <a:solidFill>
                  <a:srgbClr val="FFFFFF"/>
                </a:solidFill>
                <a:latin typeface="Arial"/>
                <a:ea typeface="Arial"/>
                <a:cs typeface="Arial"/>
                <a:sym typeface="Arial"/>
              </a:defRPr>
            </a:lvl2pPr>
            <a:lvl3pPr marL="0" marR="0" lvl="2" indent="0" algn="r" rtl="0">
              <a:spcBef>
                <a:spcPts val="0"/>
              </a:spcBef>
              <a:buNone/>
              <a:defRPr sz="2400" b="1" i="0" u="none" strike="noStrike" cap="none">
                <a:solidFill>
                  <a:srgbClr val="FFFFFF"/>
                </a:solidFill>
                <a:latin typeface="Arial"/>
                <a:ea typeface="Arial"/>
                <a:cs typeface="Arial"/>
                <a:sym typeface="Arial"/>
              </a:defRPr>
            </a:lvl3pPr>
            <a:lvl4pPr marL="0" marR="0" lvl="3" indent="0" algn="r" rtl="0">
              <a:spcBef>
                <a:spcPts val="0"/>
              </a:spcBef>
              <a:buNone/>
              <a:defRPr sz="2400" b="1" i="0" u="none" strike="noStrike" cap="none">
                <a:solidFill>
                  <a:srgbClr val="FFFFFF"/>
                </a:solidFill>
                <a:latin typeface="Arial"/>
                <a:ea typeface="Arial"/>
                <a:cs typeface="Arial"/>
                <a:sym typeface="Arial"/>
              </a:defRPr>
            </a:lvl4pPr>
            <a:lvl5pPr marL="0" marR="0" lvl="4" indent="0" algn="r" rtl="0">
              <a:spcBef>
                <a:spcPts val="0"/>
              </a:spcBef>
              <a:buNone/>
              <a:defRPr sz="2400" b="1" i="0" u="none" strike="noStrike" cap="none">
                <a:solidFill>
                  <a:srgbClr val="FFFFFF"/>
                </a:solidFill>
                <a:latin typeface="Arial"/>
                <a:ea typeface="Arial"/>
                <a:cs typeface="Arial"/>
                <a:sym typeface="Arial"/>
              </a:defRPr>
            </a:lvl5pPr>
            <a:lvl6pPr marL="0" marR="0" lvl="5" indent="0" algn="r" rtl="0">
              <a:spcBef>
                <a:spcPts val="0"/>
              </a:spcBef>
              <a:buNone/>
              <a:defRPr sz="2400" b="1" i="0" u="none" strike="noStrike" cap="none">
                <a:solidFill>
                  <a:srgbClr val="FFFFFF"/>
                </a:solidFill>
                <a:latin typeface="Arial"/>
                <a:ea typeface="Arial"/>
                <a:cs typeface="Arial"/>
                <a:sym typeface="Arial"/>
              </a:defRPr>
            </a:lvl6pPr>
            <a:lvl7pPr marL="0" marR="0" lvl="6" indent="0" algn="r" rtl="0">
              <a:spcBef>
                <a:spcPts val="0"/>
              </a:spcBef>
              <a:buNone/>
              <a:defRPr sz="2400" b="1" i="0" u="none" strike="noStrike" cap="none">
                <a:solidFill>
                  <a:srgbClr val="FFFFFF"/>
                </a:solidFill>
                <a:latin typeface="Arial"/>
                <a:ea typeface="Arial"/>
                <a:cs typeface="Arial"/>
                <a:sym typeface="Arial"/>
              </a:defRPr>
            </a:lvl7pPr>
            <a:lvl8pPr marL="0" marR="0" lvl="7" indent="0" algn="r" rtl="0">
              <a:spcBef>
                <a:spcPts val="0"/>
              </a:spcBef>
              <a:buNone/>
              <a:defRPr sz="2400" b="1" i="0" u="none" strike="noStrike" cap="none">
                <a:solidFill>
                  <a:srgbClr val="FFFFFF"/>
                </a:solidFill>
                <a:latin typeface="Arial"/>
                <a:ea typeface="Arial"/>
                <a:cs typeface="Arial"/>
                <a:sym typeface="Arial"/>
              </a:defRPr>
            </a:lvl8pPr>
            <a:lvl9pPr marL="0" marR="0" lvl="8" indent="0" algn="r" rtl="0">
              <a:spcBef>
                <a:spcPts val="0"/>
              </a:spcBef>
              <a:buNone/>
              <a:defRPr sz="2400" b="1"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creativecommons.org/licenses/by-nc-sa/4.0/" TargetMode="Externa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44"/>
        <p:cNvGrpSpPr/>
        <p:nvPr/>
      </p:nvGrpSpPr>
      <p:grpSpPr>
        <a:xfrm>
          <a:off x="0" y="0"/>
          <a:ext cx="0" cy="0"/>
          <a:chOff x="0" y="0"/>
          <a:chExt cx="0" cy="0"/>
        </a:xfrm>
      </p:grpSpPr>
      <p:sp>
        <p:nvSpPr>
          <p:cNvPr id="45" name="Google Shape;45;p6"/>
          <p:cNvSpPr txBox="1"/>
          <p:nvPr/>
        </p:nvSpPr>
        <p:spPr>
          <a:xfrm>
            <a:off x="0" y="1607262"/>
            <a:ext cx="9144000" cy="7091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212F62"/>
              </a:buClr>
              <a:buSzPts val="2000"/>
              <a:buFont typeface="Arial"/>
              <a:buNone/>
            </a:pPr>
            <a:r>
              <a:rPr lang="en-US" sz="2000" b="1" i="0" u="none" strike="noStrike" cap="none">
                <a:solidFill>
                  <a:srgbClr val="212F62"/>
                </a:solidFill>
                <a:latin typeface="Arial"/>
                <a:ea typeface="Arial"/>
                <a:cs typeface="Arial"/>
                <a:sym typeface="Arial"/>
              </a:rPr>
              <a:t>Chapter 36 SENSORY SYSTEMS</a:t>
            </a:r>
            <a:endParaRPr/>
          </a:p>
          <a:p>
            <a:pPr marL="0" marR="0" lvl="0" indent="0" algn="ctr" rtl="0">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PowerPoint Image Slideshow</a:t>
            </a:r>
            <a:endParaRPr/>
          </a:p>
        </p:txBody>
      </p:sp>
      <p:sp>
        <p:nvSpPr>
          <p:cNvPr id="46" name="Google Shape;46;p6"/>
          <p:cNvSpPr txBox="1">
            <a:spLocks noGrp="1"/>
          </p:cNvSpPr>
          <p:nvPr>
            <p:ph type="title" idx="4294967295"/>
          </p:nvPr>
        </p:nvSpPr>
        <p:spPr>
          <a:xfrm>
            <a:off x="0" y="692857"/>
            <a:ext cx="9144000" cy="734641"/>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6CB255"/>
              </a:buClr>
              <a:buSzPts val="3600"/>
              <a:buFont typeface="Arial Black"/>
              <a:buNone/>
            </a:pPr>
            <a:r>
              <a:rPr lang="en-US" sz="3600"/>
              <a:t>BIOLOGY 2E</a:t>
            </a:r>
            <a:endParaRPr sz="3600"/>
          </a:p>
        </p:txBody>
      </p:sp>
      <p:pic>
        <p:nvPicPr>
          <p:cNvPr id="47" name="Google Shape;47;p6"/>
          <p:cNvPicPr preferRelativeResize="0"/>
          <p:nvPr/>
        </p:nvPicPr>
        <p:blipFill rotWithShape="1">
          <a:blip r:embed="rId3">
            <a:alphaModFix/>
          </a:blip>
          <a:srcRect/>
          <a:stretch/>
        </p:blipFill>
        <p:spPr>
          <a:xfrm>
            <a:off x="3159862" y="2502569"/>
            <a:ext cx="2824276" cy="3609474"/>
          </a:xfrm>
          <a:prstGeom prst="rect">
            <a:avLst/>
          </a:prstGeom>
          <a:noFill/>
          <a:ln>
            <a:noFill/>
          </a:ln>
        </p:spPr>
      </p:pic>
      <p:pic>
        <p:nvPicPr>
          <p:cNvPr id="48" name="Google Shape;48;p6" descr="OSX-Horiz-TM-RGB-2015.eps"/>
          <p:cNvPicPr preferRelativeResize="0"/>
          <p:nvPr/>
        </p:nvPicPr>
        <p:blipFill rotWithShape="1">
          <a:blip r:embed="rId4">
            <a:alphaModFix/>
          </a:blip>
          <a:srcRect/>
          <a:stretch/>
        </p:blipFill>
        <p:spPr>
          <a:xfrm>
            <a:off x="6705600" y="5878757"/>
            <a:ext cx="2034556" cy="466571"/>
          </a:xfrm>
          <a:prstGeom prst="rect">
            <a:avLst/>
          </a:prstGeom>
          <a:noFill/>
          <a:ln>
            <a:noFill/>
          </a:ln>
        </p:spPr>
      </p:pic>
      <p:sp>
        <p:nvSpPr>
          <p:cNvPr id="49" name="Google Shape;49;p6"/>
          <p:cNvSpPr txBox="1"/>
          <p:nvPr/>
        </p:nvSpPr>
        <p:spPr>
          <a:xfrm>
            <a:off x="257174" y="5661919"/>
            <a:ext cx="1957388" cy="90024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50" b="0" i="0" u="none" strike="noStrike" cap="none">
                <a:solidFill>
                  <a:schemeClr val="dk1"/>
                </a:solidFill>
                <a:latin typeface="Arial"/>
                <a:ea typeface="Arial"/>
                <a:cs typeface="Arial"/>
                <a:sym typeface="Arial"/>
              </a:rPr>
              <a:t>This work is licensed under a </a:t>
            </a:r>
            <a:r>
              <a:rPr lang="en-US" sz="1050" b="0" i="0" u="sng" strike="noStrike" cap="none">
                <a:solidFill>
                  <a:schemeClr val="dk1"/>
                </a:solidFill>
                <a:latin typeface="Arial"/>
                <a:ea typeface="Arial"/>
                <a:cs typeface="Arial"/>
                <a:sym typeface="Arial"/>
                <a:hlinkClick r:id="rId5"/>
              </a:rPr>
              <a:t>Creative Commons Attribution-NonCommercial-ShareAlike 4.0 International License</a:t>
            </a:r>
            <a:r>
              <a:rPr lang="en-US" sz="1050" b="0" i="0" u="none" strike="noStrike" cap="none">
                <a:solidFill>
                  <a:schemeClr val="dk1"/>
                </a:solidFill>
                <a:latin typeface="Arial"/>
                <a:ea typeface="Arial"/>
                <a:cs typeface="Arial"/>
                <a:sym typeface="Arial"/>
              </a:rPr>
              <a:t>.</a:t>
            </a:r>
            <a:endParaRPr/>
          </a:p>
        </p:txBody>
      </p:sp>
      <p:pic>
        <p:nvPicPr>
          <p:cNvPr id="50" name="Google Shape;50;p6"/>
          <p:cNvPicPr preferRelativeResize="0"/>
          <p:nvPr/>
        </p:nvPicPr>
        <p:blipFill rotWithShape="1">
          <a:blip r:embed="rId6">
            <a:alphaModFix/>
          </a:blip>
          <a:srcRect/>
          <a:stretch/>
        </p:blipFill>
        <p:spPr>
          <a:xfrm>
            <a:off x="314326" y="5089207"/>
            <a:ext cx="1257300" cy="44005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5"/>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36.2: SOMATOSENSATION</a:t>
            </a:r>
            <a:endParaRPr/>
          </a:p>
        </p:txBody>
      </p:sp>
      <p:sp>
        <p:nvSpPr>
          <p:cNvPr id="106" name="Google Shape;106;p15"/>
          <p:cNvSpPr txBox="1">
            <a:spLocks noGrp="1"/>
          </p:cNvSpPr>
          <p:nvPr>
            <p:ph type="body" idx="1"/>
          </p:nvPr>
        </p:nvSpPr>
        <p:spPr>
          <a:xfrm>
            <a:off x="457200" y="1302327"/>
            <a:ext cx="8062912" cy="4708037"/>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Mixed sensory category</a:t>
            </a:r>
            <a:endParaRPr/>
          </a:p>
          <a:p>
            <a:pPr marL="342900" marR="0" lvl="0" indent="-3429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All sensations received from the skin and mucous membrane (tactile sense or touch)</a:t>
            </a:r>
            <a:endParaRPr/>
          </a:p>
          <a:p>
            <a:pPr marL="342900" marR="0" lvl="0" indent="-3429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Layers of the skin</a:t>
            </a:r>
            <a:endParaRPr/>
          </a:p>
          <a:p>
            <a:pPr marL="742950" marR="0" lvl="1" indent="-285750" algn="l" rtl="0">
              <a:lnSpc>
                <a:spcPct val="107000"/>
              </a:lnSpc>
              <a:spcBef>
                <a:spcPts val="0"/>
              </a:spcBef>
              <a:spcAft>
                <a:spcPts val="0"/>
              </a:spcAft>
              <a:buSzPts val="2800"/>
              <a:buFont typeface="Courier New"/>
              <a:buChar char="o"/>
            </a:pPr>
            <a:r>
              <a:rPr lang="en-US" sz="2800">
                <a:latin typeface="Calibri"/>
                <a:ea typeface="Calibri"/>
                <a:cs typeface="Calibri"/>
                <a:sym typeface="Calibri"/>
              </a:rPr>
              <a:t>Epidermis: keratin-filled cells, highly protective</a:t>
            </a:r>
            <a:endParaRPr sz="2800">
              <a:latin typeface="Calibri"/>
              <a:ea typeface="Calibri"/>
              <a:cs typeface="Calibri"/>
              <a:sym typeface="Calibri"/>
            </a:endParaRPr>
          </a:p>
          <a:p>
            <a:pPr marL="742950" marR="0" lvl="1" indent="-285750" algn="l" rtl="0">
              <a:lnSpc>
                <a:spcPct val="107000"/>
              </a:lnSpc>
              <a:spcBef>
                <a:spcPts val="0"/>
              </a:spcBef>
              <a:spcAft>
                <a:spcPts val="0"/>
              </a:spcAft>
              <a:buSzPts val="2800"/>
              <a:buFont typeface="Courier New"/>
              <a:buChar char="o"/>
            </a:pPr>
            <a:r>
              <a:rPr lang="en-US" sz="2800">
                <a:latin typeface="Calibri"/>
                <a:ea typeface="Calibri"/>
                <a:cs typeface="Calibri"/>
                <a:sym typeface="Calibri"/>
              </a:rPr>
              <a:t>Dermis: blood vessels, sweat and oil glands, lymph vessels, hair follicles</a:t>
            </a:r>
            <a:endParaRPr/>
          </a:p>
          <a:p>
            <a:pPr marL="742950" marR="0" lvl="1" indent="-285750" algn="l" rtl="0">
              <a:lnSpc>
                <a:spcPct val="107000"/>
              </a:lnSpc>
              <a:spcBef>
                <a:spcPts val="0"/>
              </a:spcBef>
              <a:spcAft>
                <a:spcPts val="0"/>
              </a:spcAft>
              <a:buSzPts val="2800"/>
              <a:buFont typeface="Courier New"/>
              <a:buChar char="o"/>
            </a:pPr>
            <a:r>
              <a:rPr lang="en-US" sz="2800">
                <a:latin typeface="Calibri"/>
                <a:ea typeface="Calibri"/>
                <a:cs typeface="Calibri"/>
                <a:sym typeface="Calibri"/>
              </a:rPr>
              <a:t>Hypodermis: adipose tissue (fatty layer), blood vessels, connective tissue, axons of sensory neurons</a:t>
            </a:r>
            <a:endParaRPr sz="2800">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6"/>
          <p:cNvSpPr txBox="1">
            <a:spLocks noGrp="1"/>
          </p:cNvSpPr>
          <p:nvPr>
            <p:ph type="body" idx="1"/>
          </p:nvPr>
        </p:nvSpPr>
        <p:spPr>
          <a:xfrm>
            <a:off x="457199" y="5691618"/>
            <a:ext cx="8062912" cy="116638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600"/>
              <a:buNone/>
            </a:pPr>
            <a:r>
              <a:rPr lang="en-US" sz="1600"/>
              <a:t>Mammalian skin has three layers: an epidermis, a dermis, and a hypodermis. (credit: modification of work by Don Bliss, National Cancer Institute).</a:t>
            </a:r>
            <a:endParaRPr/>
          </a:p>
        </p:txBody>
      </p:sp>
      <p:pic>
        <p:nvPicPr>
          <p:cNvPr id="112" name="Google Shape;112;p16" descr="Illustration shows a cross section of mammalian skin. The outer epidermis is a thin layer, smooth on the outside, bumpy on the inside. The middle dermis is much thicker than the dermis. Blood, nerve and lymph vessels run along the bottom of it, and smaller capillaries and nerve endings extend to the upper part. One nerve ends in a receptor. Sweat glands extend from the dermis into the epidermis. Hair follicles extend from the base of the dermis to the upper part where they are joined by oil glands. Hairs extend from the follicles, through the epidermis and out of the skin. The hypodermis is a fatty layer beneath the dermis."/>
          <p:cNvPicPr preferRelativeResize="0">
            <a:picLocks noGrp="1"/>
          </p:cNvPicPr>
          <p:nvPr>
            <p:ph type="pic" idx="2"/>
          </p:nvPr>
        </p:nvPicPr>
        <p:blipFill rotWithShape="1">
          <a:blip r:embed="rId3">
            <a:alphaModFix/>
          </a:blip>
          <a:srcRect l="-53960" r="-53960"/>
          <a:stretch/>
        </p:blipFill>
        <p:spPr>
          <a:xfrm>
            <a:off x="-684891" y="900861"/>
            <a:ext cx="10011827" cy="4346085"/>
          </a:xfrm>
          <a:prstGeom prst="rect">
            <a:avLst/>
          </a:prstGeom>
          <a:noFill/>
          <a:ln>
            <a:noFill/>
          </a:ln>
        </p:spPr>
      </p:pic>
      <p:sp>
        <p:nvSpPr>
          <p:cNvPr id="113" name="Google Shape;113;p16"/>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MAMMALIAN SKIN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7"/>
          <p:cNvSpPr txBox="1">
            <a:spLocks noGrp="1"/>
          </p:cNvSpPr>
          <p:nvPr>
            <p:ph type="title"/>
          </p:nvPr>
        </p:nvSpPr>
        <p:spPr>
          <a:xfrm>
            <a:off x="457200" y="197224"/>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RECEPTOR TYPES</a:t>
            </a:r>
            <a:endParaRPr/>
          </a:p>
        </p:txBody>
      </p:sp>
      <p:sp>
        <p:nvSpPr>
          <p:cNvPr id="119" name="Google Shape;119;p17"/>
          <p:cNvSpPr txBox="1">
            <a:spLocks noGrp="1"/>
          </p:cNvSpPr>
          <p:nvPr>
            <p:ph type="body" idx="1"/>
          </p:nvPr>
        </p:nvSpPr>
        <p:spPr>
          <a:xfrm>
            <a:off x="457200" y="1021975"/>
            <a:ext cx="8686800" cy="5701553"/>
          </a:xfrm>
          <a:prstGeom prst="rect">
            <a:avLst/>
          </a:prstGeom>
          <a:noFill/>
          <a:ln>
            <a:noFill/>
          </a:ln>
        </p:spPr>
        <p:txBody>
          <a:bodyPr spcFirstLastPara="1" wrap="square" lIns="91425" tIns="45700" rIns="91425" bIns="45700" anchor="t" anchorCtr="0">
            <a:noAutofit/>
          </a:bodyPr>
          <a:lstStyle/>
          <a:p>
            <a:pPr marL="457200" lvl="0" indent="-457200" algn="l" rtl="0">
              <a:spcBef>
                <a:spcPts val="0"/>
              </a:spcBef>
              <a:spcAft>
                <a:spcPts val="0"/>
              </a:spcAft>
              <a:buSzPts val="2800"/>
              <a:buFont typeface="Arial"/>
              <a:buChar char="•"/>
            </a:pPr>
            <a:r>
              <a:rPr lang="en-US" sz="2800"/>
              <a:t>Thermoreceptors</a:t>
            </a:r>
            <a:endParaRPr sz="2800"/>
          </a:p>
          <a:p>
            <a:pPr marL="457200" lvl="0" indent="-457200" algn="l" rtl="0">
              <a:spcBef>
                <a:spcPts val="1160"/>
              </a:spcBef>
              <a:spcAft>
                <a:spcPts val="0"/>
              </a:spcAft>
              <a:buSzPts val="2800"/>
              <a:buFont typeface="Arial"/>
              <a:buChar char="•"/>
            </a:pPr>
            <a:r>
              <a:rPr lang="en-US" sz="2800"/>
              <a:t>Pain receptors</a:t>
            </a:r>
            <a:endParaRPr/>
          </a:p>
          <a:p>
            <a:pPr marL="457200" lvl="0" indent="-457200" algn="l" rtl="0">
              <a:spcBef>
                <a:spcPts val="1160"/>
              </a:spcBef>
              <a:spcAft>
                <a:spcPts val="0"/>
              </a:spcAft>
              <a:buSzPts val="2800"/>
              <a:buFont typeface="Arial"/>
              <a:buChar char="•"/>
            </a:pPr>
            <a:r>
              <a:rPr lang="en-US" sz="2800"/>
              <a:t>Chemoreceptors</a:t>
            </a:r>
            <a:endParaRPr/>
          </a:p>
          <a:p>
            <a:pPr marL="457200" lvl="0" indent="-457200" algn="l" rtl="0">
              <a:spcBef>
                <a:spcPts val="1160"/>
              </a:spcBef>
              <a:spcAft>
                <a:spcPts val="0"/>
              </a:spcAft>
              <a:buSzPts val="2800"/>
              <a:buFont typeface="Arial"/>
              <a:buChar char="•"/>
            </a:pPr>
            <a:r>
              <a:rPr lang="en-US" sz="2800"/>
              <a:t>Mechanoreceptors</a:t>
            </a:r>
            <a:endParaRPr/>
          </a:p>
          <a:p>
            <a:pPr marL="1188720" lvl="1" indent="-457200" algn="l" rtl="0">
              <a:spcBef>
                <a:spcPts val="1160"/>
              </a:spcBef>
              <a:spcAft>
                <a:spcPts val="0"/>
              </a:spcAft>
              <a:buSzPts val="2800"/>
              <a:buFont typeface="Arial"/>
              <a:buChar char="•"/>
            </a:pPr>
            <a:r>
              <a:rPr lang="en-US" sz="2800"/>
              <a:t>Tactile</a:t>
            </a:r>
            <a:endParaRPr/>
          </a:p>
          <a:p>
            <a:pPr marL="1714500" lvl="2" indent="-342900" algn="l" rtl="0">
              <a:spcBef>
                <a:spcPts val="560"/>
              </a:spcBef>
              <a:spcAft>
                <a:spcPts val="0"/>
              </a:spcAft>
              <a:buSzPts val="2800"/>
              <a:buFont typeface="Arial"/>
              <a:buChar char="•"/>
            </a:pPr>
            <a:r>
              <a:rPr lang="en-US" sz="2800"/>
              <a:t>Merkel’s disks, Meissner’s corpuscles, Ruffini endings, Pacinian corpuscles, Krause end bulbs</a:t>
            </a:r>
            <a:endParaRPr sz="2600"/>
          </a:p>
          <a:p>
            <a:pPr marL="1188720" lvl="1" indent="-457200" algn="l" rtl="0">
              <a:spcBef>
                <a:spcPts val="560"/>
              </a:spcBef>
              <a:spcAft>
                <a:spcPts val="0"/>
              </a:spcAft>
              <a:buSzPts val="2800"/>
              <a:buFont typeface="Arial"/>
              <a:buChar char="•"/>
            </a:pPr>
            <a:r>
              <a:rPr lang="en-US" sz="2800"/>
              <a:t>Proprioceptors</a:t>
            </a:r>
            <a:endParaRPr/>
          </a:p>
          <a:p>
            <a:pPr marL="1188720" lvl="1" indent="-457200" algn="l" rtl="0">
              <a:spcBef>
                <a:spcPts val="560"/>
              </a:spcBef>
              <a:spcAft>
                <a:spcPts val="0"/>
              </a:spcAft>
              <a:buSzPts val="2800"/>
              <a:buFont typeface="Arial"/>
              <a:buChar char="•"/>
            </a:pPr>
            <a:r>
              <a:rPr lang="en-US" sz="2800"/>
              <a:t>Baroreceptors 	</a:t>
            </a:r>
            <a:endParaRPr sz="28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8"/>
          <p:cNvSpPr txBox="1">
            <a:spLocks noGrp="1"/>
          </p:cNvSpPr>
          <p:nvPr>
            <p:ph type="body" idx="1"/>
          </p:nvPr>
        </p:nvSpPr>
        <p:spPr>
          <a:xfrm>
            <a:off x="215153" y="4324041"/>
            <a:ext cx="8785411" cy="1166382"/>
          </a:xfrm>
          <a:prstGeom prst="rect">
            <a:avLst/>
          </a:prstGeom>
          <a:noFill/>
          <a:ln>
            <a:noFill/>
          </a:ln>
        </p:spPr>
        <p:txBody>
          <a:bodyPr spcFirstLastPara="1" wrap="square" lIns="91425" tIns="45700" rIns="91425" bIns="45700" anchor="t" anchorCtr="0">
            <a:noAutofit/>
          </a:bodyPr>
          <a:lstStyle/>
          <a:p>
            <a:pPr marL="285750" lvl="0" indent="-171450" algn="l" rtl="0">
              <a:spcBef>
                <a:spcPts val="0"/>
              </a:spcBef>
              <a:spcAft>
                <a:spcPts val="0"/>
              </a:spcAft>
              <a:buSzPts val="1800"/>
              <a:buFont typeface="Arial"/>
              <a:buNone/>
            </a:pPr>
            <a:endParaRPr sz="1800"/>
          </a:p>
          <a:p>
            <a:pPr marL="285750" lvl="0" indent="-285750" algn="l" rtl="0">
              <a:spcBef>
                <a:spcPts val="960"/>
              </a:spcBef>
              <a:spcAft>
                <a:spcPts val="0"/>
              </a:spcAft>
              <a:buSzPts val="1800"/>
              <a:buFont typeface="Arial"/>
              <a:buChar char="•"/>
            </a:pPr>
            <a:r>
              <a:rPr lang="en-US" sz="1800"/>
              <a:t>Merkel’s disks, which are unencapsulated, respond to light touch. </a:t>
            </a:r>
            <a:endParaRPr sz="1800"/>
          </a:p>
          <a:p>
            <a:pPr marL="285750" lvl="0" indent="-285750" algn="l" rtl="0">
              <a:spcBef>
                <a:spcPts val="960"/>
              </a:spcBef>
              <a:spcAft>
                <a:spcPts val="0"/>
              </a:spcAft>
              <a:buSzPts val="1800"/>
              <a:buFont typeface="Arial"/>
              <a:buChar char="•"/>
            </a:pPr>
            <a:r>
              <a:rPr lang="en-US" sz="1800"/>
              <a:t>Meissner’s corpuscles respond to touch and low-frequency vibration. </a:t>
            </a:r>
            <a:endParaRPr sz="1800"/>
          </a:p>
          <a:p>
            <a:pPr marL="285750" lvl="0" indent="-285750" algn="l" rtl="0">
              <a:spcBef>
                <a:spcPts val="960"/>
              </a:spcBef>
              <a:spcAft>
                <a:spcPts val="0"/>
              </a:spcAft>
              <a:buSzPts val="1800"/>
              <a:buFont typeface="Arial"/>
              <a:buChar char="•"/>
            </a:pPr>
            <a:r>
              <a:rPr lang="en-US" sz="1800"/>
              <a:t>Ruffini endings detect stretch, deformation within joints, and warmth. </a:t>
            </a:r>
            <a:endParaRPr sz="1800"/>
          </a:p>
          <a:p>
            <a:pPr marL="285750" lvl="0" indent="-285750" algn="l" rtl="0">
              <a:spcBef>
                <a:spcPts val="960"/>
              </a:spcBef>
              <a:spcAft>
                <a:spcPts val="0"/>
              </a:spcAft>
              <a:buSzPts val="1800"/>
              <a:buFont typeface="Arial"/>
              <a:buChar char="•"/>
            </a:pPr>
            <a:r>
              <a:rPr lang="en-US" sz="1800"/>
              <a:t>Pacinian corpuscles detect transient pressure and high-frequency vibration. </a:t>
            </a:r>
            <a:endParaRPr sz="1800"/>
          </a:p>
          <a:p>
            <a:pPr marL="285750" lvl="0" indent="-285750" algn="l" rtl="0">
              <a:spcBef>
                <a:spcPts val="960"/>
              </a:spcBef>
              <a:spcAft>
                <a:spcPts val="0"/>
              </a:spcAft>
              <a:buSzPts val="1800"/>
              <a:buFont typeface="Arial"/>
              <a:buChar char="•"/>
            </a:pPr>
            <a:r>
              <a:rPr lang="en-US" sz="1800"/>
              <a:t>Krause end bulbs detect cold.</a:t>
            </a:r>
            <a:endParaRPr sz="1800"/>
          </a:p>
        </p:txBody>
      </p:sp>
      <p:pic>
        <p:nvPicPr>
          <p:cNvPr id="125" name="Google Shape;125;p18" descr="Illustration shows the location of various mechanoreceptors in a cross section of the epidermis and dermis. A nerve runs along the middle of the dermis, and all the mechanoreceptors are connected to it. Ruffini endings, Merkel’s disks, and Meissner’s corpuscles are all located in the upper dermis above the nerve. Ruffini endings are bulbous, horizontal mechanoreceptors located in the middle of the upper dermis. Meissner’s corpuscles are bulbous, vertical mechanoreceptors that touch the bottom of the epidermis. Merkel’s disks have finger-like projections that also touch the bottom of the epidermis. The last type of mechanoreceptor, Pacini corpuscles, are oval mechanoreceptors located in the lower dermis."/>
          <p:cNvPicPr preferRelativeResize="0">
            <a:picLocks noGrp="1"/>
          </p:cNvPicPr>
          <p:nvPr>
            <p:ph type="pic" idx="2"/>
          </p:nvPr>
        </p:nvPicPr>
        <p:blipFill rotWithShape="1">
          <a:blip r:embed="rId3">
            <a:alphaModFix/>
          </a:blip>
          <a:srcRect l="-9920" r="-9920"/>
          <a:stretch/>
        </p:blipFill>
        <p:spPr>
          <a:xfrm>
            <a:off x="457200" y="656228"/>
            <a:ext cx="8062913" cy="3500071"/>
          </a:xfrm>
          <a:prstGeom prst="rect">
            <a:avLst/>
          </a:prstGeom>
          <a:noFill/>
          <a:ln>
            <a:noFill/>
          </a:ln>
        </p:spPr>
      </p:pic>
      <p:sp>
        <p:nvSpPr>
          <p:cNvPr id="126" name="Google Shape;126;p18"/>
          <p:cNvSpPr txBox="1">
            <a:spLocks noGrp="1"/>
          </p:cNvSpPr>
          <p:nvPr>
            <p:ph type="title"/>
          </p:nvPr>
        </p:nvSpPr>
        <p:spPr>
          <a:xfrm>
            <a:off x="457200" y="-99325"/>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RECEPTOR TYPES IN SKIN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9"/>
          <p:cNvSpPr txBox="1">
            <a:spLocks noGrp="1"/>
          </p:cNvSpPr>
          <p:nvPr>
            <p:ph type="body" idx="1"/>
          </p:nvPr>
        </p:nvSpPr>
        <p:spPr>
          <a:xfrm>
            <a:off x="457200" y="4843982"/>
            <a:ext cx="8062912" cy="116638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600"/>
              <a:buNone/>
            </a:pPr>
            <a:r>
              <a:rPr lang="en-US" sz="1600"/>
              <a:t>Meissner corpuscles in the fingertips, such as the one viewed here using bright field light microscopy, allow for touch discrimination of fine detail. (credit: modification of work by </a:t>
            </a:r>
            <a:r>
              <a:rPr lang="en-US" sz="1600">
                <a:solidFill>
                  <a:schemeClr val="dk1"/>
                </a:solidFill>
              </a:rPr>
              <a:t>“</a:t>
            </a:r>
            <a:r>
              <a:rPr lang="en-US" sz="1600"/>
              <a:t>Wbensmith</a:t>
            </a:r>
            <a:r>
              <a:rPr lang="en-US" sz="1600">
                <a:solidFill>
                  <a:schemeClr val="dk1"/>
                </a:solidFill>
              </a:rPr>
              <a:t>”</a:t>
            </a:r>
            <a:r>
              <a:rPr lang="en-US" sz="1600"/>
              <a:t>/Wikimedia Commons; scale-bar data from Matt Russell)</a:t>
            </a:r>
            <a:endParaRPr/>
          </a:p>
        </p:txBody>
      </p:sp>
      <p:pic>
        <p:nvPicPr>
          <p:cNvPr id="132" name="Google Shape;132;p19" descr="Micrograph shows the epidermis, which stains dark pink and the dermis, which stains light pink. Finger-like projections of epidermis extend into the dermis. Between two of these fingers is an oval Meissner corpuscle about ten microns across and 20 microns long."/>
          <p:cNvPicPr preferRelativeResize="0">
            <a:picLocks noGrp="1"/>
          </p:cNvPicPr>
          <p:nvPr>
            <p:ph type="pic" idx="2"/>
          </p:nvPr>
        </p:nvPicPr>
        <p:blipFill rotWithShape="1">
          <a:blip r:embed="rId3">
            <a:alphaModFix/>
          </a:blip>
          <a:srcRect l="-36387" r="-36387"/>
          <a:stretch/>
        </p:blipFill>
        <p:spPr>
          <a:xfrm>
            <a:off x="457199" y="1122386"/>
            <a:ext cx="8062913" cy="3500071"/>
          </a:xfrm>
          <a:prstGeom prst="rect">
            <a:avLst/>
          </a:prstGeom>
          <a:noFill/>
          <a:ln>
            <a:noFill/>
          </a:ln>
        </p:spPr>
      </p:pic>
      <p:sp>
        <p:nvSpPr>
          <p:cNvPr id="133" name="Google Shape;133;p19"/>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MEISSNER CORPUSCLES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0"/>
          <p:cNvSpPr txBox="1">
            <a:spLocks noGrp="1"/>
          </p:cNvSpPr>
          <p:nvPr>
            <p:ph type="body" idx="1"/>
          </p:nvPr>
        </p:nvSpPr>
        <p:spPr>
          <a:xfrm>
            <a:off x="457200" y="4843982"/>
            <a:ext cx="8062912" cy="116638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600"/>
              <a:buNone/>
            </a:pPr>
            <a:r>
              <a:rPr lang="en-US" sz="1600"/>
              <a:t>Pacinian corpuscles, such as these visualized using bright field light microscopy, detect pressure (touch) and high-frequency vibration. (credit: modification of work by Ed Uthman; scale-bar data from Matt Russell)</a:t>
            </a:r>
            <a:endParaRPr/>
          </a:p>
        </p:txBody>
      </p:sp>
      <p:pic>
        <p:nvPicPr>
          <p:cNvPr id="139" name="Google Shape;139;p20" descr="Micrograph shows three Pacinian corpuscles embedded in the dermis. The corpuscles are round and about 1.4 millimeters across and have rings, like a tree stump."/>
          <p:cNvPicPr preferRelativeResize="0">
            <a:picLocks noGrp="1"/>
          </p:cNvPicPr>
          <p:nvPr>
            <p:ph type="pic" idx="2"/>
          </p:nvPr>
        </p:nvPicPr>
        <p:blipFill rotWithShape="1">
          <a:blip r:embed="rId3">
            <a:alphaModFix/>
          </a:blip>
          <a:srcRect l="-56288" r="-56289"/>
          <a:stretch/>
        </p:blipFill>
        <p:spPr>
          <a:xfrm>
            <a:off x="457199" y="1122386"/>
            <a:ext cx="8062913" cy="3500071"/>
          </a:xfrm>
          <a:prstGeom prst="rect">
            <a:avLst/>
          </a:prstGeom>
          <a:noFill/>
          <a:ln>
            <a:noFill/>
          </a:ln>
        </p:spPr>
      </p:pic>
      <p:sp>
        <p:nvSpPr>
          <p:cNvPr id="140" name="Google Shape;140;p20"/>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PACINIAN CORPUSCLES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1"/>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PROPRIOCEPTORS AND BARORECEPTORS</a:t>
            </a:r>
            <a:endParaRPr/>
          </a:p>
        </p:txBody>
      </p:sp>
      <p:sp>
        <p:nvSpPr>
          <p:cNvPr id="146" name="Google Shape;146;p21"/>
          <p:cNvSpPr txBox="1">
            <a:spLocks noGrp="1"/>
          </p:cNvSpPr>
          <p:nvPr>
            <p:ph type="body" idx="1"/>
          </p:nvPr>
        </p:nvSpPr>
        <p:spPr>
          <a:xfrm>
            <a:off x="457200" y="1302327"/>
            <a:ext cx="8062912" cy="4708037"/>
          </a:xfrm>
          <a:prstGeom prst="rect">
            <a:avLst/>
          </a:prstGeom>
          <a:noFill/>
          <a:ln>
            <a:noFill/>
          </a:ln>
        </p:spPr>
        <p:txBody>
          <a:bodyPr spcFirstLastPara="1" wrap="square" lIns="91425" tIns="45700" rIns="91425" bIns="45700" anchor="t" anchorCtr="0">
            <a:noAutofit/>
          </a:bodyPr>
          <a:lstStyle/>
          <a:p>
            <a:pPr marL="0" lvl="0" indent="0" algn="l" rtl="0">
              <a:lnSpc>
                <a:spcPct val="97000"/>
              </a:lnSpc>
              <a:spcBef>
                <a:spcPts val="0"/>
              </a:spcBef>
              <a:spcAft>
                <a:spcPts val="0"/>
              </a:spcAft>
              <a:buSzPts val="2800"/>
              <a:buFont typeface="Courier New"/>
              <a:buChar char="o"/>
            </a:pPr>
            <a:r>
              <a:rPr lang="en-US" sz="2800">
                <a:latin typeface="Calibri"/>
                <a:ea typeface="Calibri"/>
                <a:cs typeface="Calibri"/>
                <a:sym typeface="Calibri"/>
              </a:rPr>
              <a:t>Proprioceptors</a:t>
            </a:r>
            <a:endParaRPr/>
          </a:p>
          <a:p>
            <a:pPr marL="731520" lvl="1" indent="-457200" algn="l" rtl="0">
              <a:lnSpc>
                <a:spcPct val="97000"/>
              </a:lnSpc>
              <a:spcBef>
                <a:spcPts val="0"/>
              </a:spcBef>
              <a:spcAft>
                <a:spcPts val="0"/>
              </a:spcAft>
              <a:buSzPts val="2800"/>
              <a:buFont typeface="Noto Sans Symbols"/>
              <a:buChar char="▪"/>
            </a:pPr>
            <a:r>
              <a:rPr lang="en-US" sz="2800">
                <a:latin typeface="Calibri"/>
                <a:ea typeface="Calibri"/>
                <a:cs typeface="Calibri"/>
                <a:sym typeface="Calibri"/>
              </a:rPr>
              <a:t>Muscle spindles</a:t>
            </a:r>
            <a:endParaRPr/>
          </a:p>
          <a:p>
            <a:pPr marL="1257300" lvl="2" indent="-342900" algn="l" rtl="0">
              <a:lnSpc>
                <a:spcPct val="97000"/>
              </a:lnSpc>
              <a:spcBef>
                <a:spcPts val="0"/>
              </a:spcBef>
              <a:spcAft>
                <a:spcPts val="0"/>
              </a:spcAft>
              <a:buSzPts val="2800"/>
              <a:buFont typeface="Noto Sans Symbols"/>
              <a:buChar char="∙"/>
            </a:pPr>
            <a:r>
              <a:rPr lang="en-US" sz="2800">
                <a:latin typeface="Calibri"/>
                <a:ea typeface="Calibri"/>
                <a:cs typeface="Calibri"/>
                <a:sym typeface="Calibri"/>
              </a:rPr>
              <a:t>Detect stretch of muscles </a:t>
            </a:r>
            <a:endParaRPr/>
          </a:p>
          <a:p>
            <a:pPr marL="731520" lvl="1" indent="-457200" algn="l" rtl="0">
              <a:lnSpc>
                <a:spcPct val="97000"/>
              </a:lnSpc>
              <a:spcBef>
                <a:spcPts val="0"/>
              </a:spcBef>
              <a:spcAft>
                <a:spcPts val="0"/>
              </a:spcAft>
              <a:buSzPts val="2800"/>
              <a:buFont typeface="Noto Sans Symbols"/>
              <a:buChar char="▪"/>
            </a:pPr>
            <a:r>
              <a:rPr lang="en-US" sz="2800">
                <a:latin typeface="Calibri"/>
                <a:ea typeface="Calibri"/>
                <a:cs typeface="Calibri"/>
                <a:sym typeface="Calibri"/>
              </a:rPr>
              <a:t>Golgi tendon organs</a:t>
            </a:r>
            <a:endParaRPr/>
          </a:p>
          <a:p>
            <a:pPr marL="1257300" lvl="2" indent="-342900" algn="l" rtl="0">
              <a:lnSpc>
                <a:spcPct val="97000"/>
              </a:lnSpc>
              <a:spcBef>
                <a:spcPts val="0"/>
              </a:spcBef>
              <a:spcAft>
                <a:spcPts val="0"/>
              </a:spcAft>
              <a:buSzPts val="2800"/>
              <a:buFont typeface="Noto Sans Symbols"/>
              <a:buChar char="∙"/>
            </a:pPr>
            <a:r>
              <a:rPr lang="en-US" sz="2800">
                <a:latin typeface="Calibri"/>
                <a:ea typeface="Calibri"/>
                <a:cs typeface="Calibri"/>
                <a:sym typeface="Calibri"/>
              </a:rPr>
              <a:t>Detect tension or force of contractions</a:t>
            </a:r>
            <a:endParaRPr/>
          </a:p>
          <a:p>
            <a:pPr marL="731520" lvl="1" indent="-457200" algn="l" rtl="0">
              <a:lnSpc>
                <a:spcPct val="97000"/>
              </a:lnSpc>
              <a:spcBef>
                <a:spcPts val="0"/>
              </a:spcBef>
              <a:spcAft>
                <a:spcPts val="0"/>
              </a:spcAft>
              <a:buSzPts val="2800"/>
              <a:buFont typeface="Noto Sans Symbols"/>
              <a:buChar char="▪"/>
            </a:pPr>
            <a:r>
              <a:rPr lang="en-US" sz="2800">
                <a:latin typeface="Calibri"/>
                <a:ea typeface="Calibri"/>
                <a:cs typeface="Calibri"/>
                <a:sym typeface="Calibri"/>
              </a:rPr>
              <a:t>Unconscious signals go through the cerebellum rather than the thalamus</a:t>
            </a:r>
            <a:endParaRPr/>
          </a:p>
          <a:p>
            <a:pPr marL="0" lvl="0" indent="0" algn="l" rtl="0">
              <a:lnSpc>
                <a:spcPct val="97000"/>
              </a:lnSpc>
              <a:spcBef>
                <a:spcPts val="0"/>
              </a:spcBef>
              <a:spcAft>
                <a:spcPts val="0"/>
              </a:spcAft>
              <a:buSzPts val="2800"/>
              <a:buFont typeface="Courier New"/>
              <a:buChar char="o"/>
            </a:pPr>
            <a:r>
              <a:rPr lang="en-US" sz="2800">
                <a:latin typeface="Calibri"/>
                <a:ea typeface="Calibri"/>
                <a:cs typeface="Calibri"/>
                <a:sym typeface="Calibri"/>
              </a:rPr>
              <a:t>Baroreceptors</a:t>
            </a:r>
            <a:endParaRPr/>
          </a:p>
          <a:p>
            <a:pPr marL="731520" lvl="1" indent="-457200" algn="l" rtl="0">
              <a:lnSpc>
                <a:spcPct val="97000"/>
              </a:lnSpc>
              <a:spcBef>
                <a:spcPts val="0"/>
              </a:spcBef>
              <a:spcAft>
                <a:spcPts val="0"/>
              </a:spcAft>
              <a:buSzPts val="2800"/>
              <a:buFont typeface="Noto Sans Symbols"/>
              <a:buChar char="▪"/>
            </a:pPr>
            <a:r>
              <a:rPr lang="en-US" sz="2800">
                <a:latin typeface="Calibri"/>
                <a:ea typeface="Calibri"/>
                <a:cs typeface="Calibri"/>
                <a:sym typeface="Calibri"/>
              </a:rPr>
              <a:t>Detect pressure changes within an organ (carotid artery, aorta, lungs)</a:t>
            </a:r>
            <a:endParaRPr/>
          </a:p>
          <a:p>
            <a:pPr marL="0" lvl="0" indent="0" algn="l" rtl="0">
              <a:lnSpc>
                <a:spcPct val="90000"/>
              </a:lnSpc>
              <a:spcBef>
                <a:spcPts val="1200"/>
              </a:spcBef>
              <a:spcAft>
                <a:spcPts val="0"/>
              </a:spcAft>
              <a:buClr>
                <a:srgbClr val="6CB255"/>
              </a:buClr>
              <a:buSzPts val="2000"/>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2"/>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160"/>
              <a:buFont typeface="Arial Black"/>
              <a:buNone/>
            </a:pPr>
            <a:r>
              <a:rPr lang="en-US" sz="2160"/>
              <a:t>INTEGRATION OF SIGNALS FROM MECHANORECEPTORS</a:t>
            </a:r>
            <a:endParaRPr sz="2160"/>
          </a:p>
        </p:txBody>
      </p:sp>
      <p:sp>
        <p:nvSpPr>
          <p:cNvPr id="152" name="Google Shape;152;p22"/>
          <p:cNvSpPr txBox="1">
            <a:spLocks noGrp="1"/>
          </p:cNvSpPr>
          <p:nvPr>
            <p:ph type="body" idx="1"/>
          </p:nvPr>
        </p:nvSpPr>
        <p:spPr>
          <a:xfrm>
            <a:off x="457200" y="1246909"/>
            <a:ext cx="8062912" cy="4763455"/>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SzPts val="2800"/>
              <a:buFont typeface="Courier New"/>
              <a:buChar char="o"/>
            </a:pPr>
            <a:r>
              <a:rPr lang="en-US" sz="2800">
                <a:latin typeface="Calibri"/>
                <a:ea typeface="Calibri"/>
                <a:cs typeface="Calibri"/>
                <a:sym typeface="Calibri"/>
              </a:rPr>
              <a:t>Multiple receptors working together produce refined sense of touch</a:t>
            </a:r>
            <a:endParaRPr/>
          </a:p>
          <a:p>
            <a:pPr marL="731520" lvl="1" indent="-4572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Nociceptors near surface</a:t>
            </a:r>
            <a:endParaRPr/>
          </a:p>
          <a:p>
            <a:pPr marL="731520" lvl="1" indent="-4572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Fine touch receptors in upper layers (Merkel and Meissner)</a:t>
            </a:r>
            <a:endParaRPr/>
          </a:p>
          <a:p>
            <a:pPr marL="731520" lvl="1" indent="-4572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Deep touch in lower layers (Pacinian and Ruffini)</a:t>
            </a:r>
            <a:endParaRPr/>
          </a:p>
          <a:p>
            <a:pPr marL="0" lvl="0" indent="0" algn="l" rtl="0">
              <a:lnSpc>
                <a:spcPct val="107000"/>
              </a:lnSpc>
              <a:spcBef>
                <a:spcPts val="0"/>
              </a:spcBef>
              <a:spcAft>
                <a:spcPts val="0"/>
              </a:spcAft>
              <a:buSzPts val="2800"/>
              <a:buFont typeface="Courier New"/>
              <a:buChar char="o"/>
            </a:pPr>
            <a:r>
              <a:rPr lang="en-US" sz="2800">
                <a:latin typeface="Calibri"/>
                <a:ea typeface="Calibri"/>
                <a:cs typeface="Calibri"/>
                <a:sym typeface="Calibri"/>
              </a:rPr>
              <a:t>Both the primary somatosensory cortex and secondary cortical areas are involved in integration and perception.</a:t>
            </a:r>
            <a:endParaRPr/>
          </a:p>
          <a:p>
            <a:pPr marL="0" lvl="0" indent="0" algn="l" rtl="0">
              <a:lnSpc>
                <a:spcPct val="107000"/>
              </a:lnSpc>
              <a:spcBef>
                <a:spcPts val="0"/>
              </a:spcBef>
              <a:spcAft>
                <a:spcPts val="0"/>
              </a:spcAft>
              <a:buSzPts val="2800"/>
              <a:buFont typeface="Courier New"/>
              <a:buChar char="o"/>
            </a:pPr>
            <a:r>
              <a:rPr lang="en-US" sz="2800">
                <a:latin typeface="Calibri"/>
                <a:ea typeface="Calibri"/>
                <a:cs typeface="Calibri"/>
                <a:sym typeface="Calibri"/>
              </a:rPr>
              <a:t>Touch receptors tend to be denser in glabrous skin</a:t>
            </a:r>
            <a:endParaRPr/>
          </a:p>
          <a:p>
            <a:pPr marL="0" lvl="0" indent="0" algn="l" rtl="0">
              <a:spcBef>
                <a:spcPts val="400"/>
              </a:spcBef>
              <a:spcAft>
                <a:spcPts val="0"/>
              </a:spcAft>
              <a:buClr>
                <a:srgbClr val="6CB255"/>
              </a:buClr>
              <a:buSzPts val="2000"/>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3"/>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THERMORECEPTORS</a:t>
            </a:r>
            <a:endParaRPr/>
          </a:p>
        </p:txBody>
      </p:sp>
      <p:sp>
        <p:nvSpPr>
          <p:cNvPr id="158" name="Google Shape;158;p23"/>
          <p:cNvSpPr txBox="1">
            <a:spLocks noGrp="1"/>
          </p:cNvSpPr>
          <p:nvPr>
            <p:ph type="body" idx="1"/>
          </p:nvPr>
        </p:nvSpPr>
        <p:spPr>
          <a:xfrm>
            <a:off x="457200" y="1274619"/>
            <a:ext cx="8062912" cy="4735746"/>
          </a:xfrm>
          <a:prstGeom prst="rect">
            <a:avLst/>
          </a:prstGeom>
          <a:noFill/>
          <a:ln>
            <a:noFill/>
          </a:ln>
        </p:spPr>
        <p:txBody>
          <a:bodyPr spcFirstLastPara="1" wrap="square" lIns="91425" tIns="45700" rIns="91425" bIns="45700" anchor="t" anchorCtr="0">
            <a:noAutofit/>
          </a:bodyPr>
          <a:lstStyle/>
          <a:p>
            <a:pPr marL="0" lvl="0" indent="0" algn="l" rtl="0">
              <a:lnSpc>
                <a:spcPct val="97000"/>
              </a:lnSpc>
              <a:spcBef>
                <a:spcPts val="0"/>
              </a:spcBef>
              <a:spcAft>
                <a:spcPts val="0"/>
              </a:spcAft>
              <a:buSzPts val="2800"/>
              <a:buFont typeface="Noto Sans Symbols"/>
              <a:buChar char="∙"/>
            </a:pPr>
            <a:r>
              <a:rPr lang="en-US" sz="2800">
                <a:latin typeface="Calibri"/>
                <a:ea typeface="Calibri"/>
                <a:cs typeface="Calibri"/>
                <a:sym typeface="Calibri"/>
              </a:rPr>
              <a:t>Krause end bulbs: detect cold</a:t>
            </a:r>
            <a:endParaRPr/>
          </a:p>
          <a:p>
            <a:pPr marL="0" lvl="0" indent="0" algn="l" rtl="0">
              <a:lnSpc>
                <a:spcPct val="97000"/>
              </a:lnSpc>
              <a:spcBef>
                <a:spcPts val="0"/>
              </a:spcBef>
              <a:spcAft>
                <a:spcPts val="0"/>
              </a:spcAft>
              <a:buSzPts val="2800"/>
              <a:buFont typeface="Noto Sans Symbols"/>
              <a:buChar char="∙"/>
            </a:pPr>
            <a:r>
              <a:rPr lang="en-US" sz="2800">
                <a:latin typeface="Calibri"/>
                <a:ea typeface="Calibri"/>
                <a:cs typeface="Calibri"/>
                <a:sym typeface="Calibri"/>
              </a:rPr>
              <a:t>Ruffini endings: detect warmth</a:t>
            </a:r>
            <a:endParaRPr/>
          </a:p>
          <a:p>
            <a:pPr marL="0" lvl="0" indent="0" algn="l" rtl="0">
              <a:lnSpc>
                <a:spcPct val="97000"/>
              </a:lnSpc>
              <a:spcBef>
                <a:spcPts val="0"/>
              </a:spcBef>
              <a:spcAft>
                <a:spcPts val="0"/>
              </a:spcAft>
              <a:buSzPts val="2800"/>
              <a:buFont typeface="Noto Sans Symbols"/>
              <a:buChar char="∙"/>
            </a:pPr>
            <a:r>
              <a:rPr lang="en-US" sz="2800">
                <a:latin typeface="Calibri"/>
                <a:ea typeface="Calibri"/>
                <a:cs typeface="Calibri"/>
                <a:sym typeface="Calibri"/>
              </a:rPr>
              <a:t>Cold receptors on some free nerve endings</a:t>
            </a:r>
            <a:endParaRPr/>
          </a:p>
          <a:p>
            <a:pPr marL="0" lvl="0" indent="0" algn="l" rtl="0">
              <a:lnSpc>
                <a:spcPct val="97000"/>
              </a:lnSpc>
              <a:spcBef>
                <a:spcPts val="0"/>
              </a:spcBef>
              <a:spcAft>
                <a:spcPts val="0"/>
              </a:spcAft>
              <a:buSzPts val="2800"/>
              <a:buFont typeface="Noto Sans Symbols"/>
              <a:buChar char="∙"/>
            </a:pPr>
            <a:r>
              <a:rPr lang="en-US" sz="2800">
                <a:latin typeface="Calibri"/>
                <a:ea typeface="Calibri"/>
                <a:cs typeface="Calibri"/>
                <a:sym typeface="Calibri"/>
              </a:rPr>
              <a:t>Thermoreceptors in dermis, skeletal muscles, liver, and hypothalamus</a:t>
            </a:r>
            <a:endParaRPr/>
          </a:p>
          <a:p>
            <a:pPr marL="0" lvl="0" indent="0" algn="l" rtl="0">
              <a:lnSpc>
                <a:spcPct val="97000"/>
              </a:lnSpc>
              <a:spcBef>
                <a:spcPts val="0"/>
              </a:spcBef>
              <a:spcAft>
                <a:spcPts val="0"/>
              </a:spcAft>
              <a:buSzPts val="2800"/>
              <a:buFont typeface="Noto Sans Symbols"/>
              <a:buChar char="∙"/>
            </a:pPr>
            <a:r>
              <a:rPr lang="en-US" sz="2800">
                <a:latin typeface="Calibri"/>
                <a:ea typeface="Calibri"/>
                <a:cs typeface="Calibri"/>
                <a:sym typeface="Calibri"/>
              </a:rPr>
              <a:t>Run through the thalamus to primary somatosensory cortex</a:t>
            </a:r>
            <a:endParaRPr/>
          </a:p>
          <a:p>
            <a:pPr marL="0" lvl="0" indent="0" algn="l" rtl="0">
              <a:lnSpc>
                <a:spcPct val="97000"/>
              </a:lnSpc>
              <a:spcBef>
                <a:spcPts val="0"/>
              </a:spcBef>
              <a:spcAft>
                <a:spcPts val="0"/>
              </a:spcAft>
              <a:buSzPts val="2800"/>
              <a:buFont typeface="Noto Sans Symbols"/>
              <a:buChar char="∙"/>
            </a:pPr>
            <a:r>
              <a:rPr lang="en-US" sz="2800">
                <a:latin typeface="Calibri"/>
                <a:ea typeface="Calibri"/>
                <a:cs typeface="Calibri"/>
                <a:sym typeface="Calibri"/>
              </a:rPr>
              <a:t>Intense temperatures can be perceived as pain since it runs along the same pathway as pain sensations</a:t>
            </a:r>
            <a:endParaRPr/>
          </a:p>
          <a:p>
            <a:pPr marL="0" lvl="0" indent="0" algn="l" rtl="0">
              <a:lnSpc>
                <a:spcPct val="90000"/>
              </a:lnSpc>
              <a:spcBef>
                <a:spcPts val="1200"/>
              </a:spcBef>
              <a:spcAft>
                <a:spcPts val="0"/>
              </a:spcAft>
              <a:buClr>
                <a:srgbClr val="6CB255"/>
              </a:buClr>
              <a:buSzPts val="2000"/>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4"/>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PAIN RECEPTORS AND CHEMORECEPTORS</a:t>
            </a:r>
            <a:endParaRPr/>
          </a:p>
        </p:txBody>
      </p:sp>
      <p:sp>
        <p:nvSpPr>
          <p:cNvPr id="164" name="Google Shape;164;p24"/>
          <p:cNvSpPr txBox="1">
            <a:spLocks noGrp="1"/>
          </p:cNvSpPr>
          <p:nvPr>
            <p:ph type="body" idx="1"/>
          </p:nvPr>
        </p:nvSpPr>
        <p:spPr>
          <a:xfrm>
            <a:off x="457200" y="1274617"/>
            <a:ext cx="8062912" cy="5292437"/>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SzPts val="2600"/>
              <a:buFont typeface="Noto Sans Symbols"/>
              <a:buChar char="▪"/>
            </a:pPr>
            <a:r>
              <a:rPr lang="en-US" sz="2600">
                <a:latin typeface="Calibri"/>
                <a:ea typeface="Calibri"/>
                <a:cs typeface="Calibri"/>
                <a:sym typeface="Calibri"/>
              </a:rPr>
              <a:t>Pain receptors</a:t>
            </a:r>
            <a:endParaRPr sz="2600">
              <a:latin typeface="Calibri"/>
              <a:ea typeface="Calibri"/>
              <a:cs typeface="Calibri"/>
              <a:sym typeface="Calibri"/>
            </a:endParaRPr>
          </a:p>
          <a:p>
            <a:pPr marL="617220" lvl="1" indent="-228600" algn="l" rtl="0">
              <a:lnSpc>
                <a:spcPct val="107000"/>
              </a:lnSpc>
              <a:spcBef>
                <a:spcPts val="0"/>
              </a:spcBef>
              <a:spcAft>
                <a:spcPts val="0"/>
              </a:spcAft>
              <a:buSzPts val="2600"/>
              <a:buFont typeface="Noto Sans Symbols"/>
              <a:buChar char="∙"/>
            </a:pPr>
            <a:r>
              <a:rPr lang="en-US" sz="2600">
                <a:latin typeface="Calibri"/>
                <a:ea typeface="Calibri"/>
                <a:cs typeface="Calibri"/>
                <a:sym typeface="Calibri"/>
              </a:rPr>
              <a:t>Pain = nociception</a:t>
            </a:r>
            <a:endParaRPr/>
          </a:p>
          <a:p>
            <a:pPr marL="617220" lvl="1" indent="-228600" algn="l" rtl="0">
              <a:lnSpc>
                <a:spcPct val="107000"/>
              </a:lnSpc>
              <a:spcBef>
                <a:spcPts val="0"/>
              </a:spcBef>
              <a:spcAft>
                <a:spcPts val="0"/>
              </a:spcAft>
              <a:buSzPts val="2600"/>
              <a:buFont typeface="Noto Sans Symbols"/>
              <a:buChar char="∙"/>
            </a:pPr>
            <a:r>
              <a:rPr lang="en-US" sz="2600">
                <a:latin typeface="Calibri"/>
                <a:ea typeface="Calibri"/>
                <a:cs typeface="Calibri"/>
                <a:sym typeface="Calibri"/>
              </a:rPr>
              <a:t>Caused by sources of injury/tissue damage</a:t>
            </a:r>
            <a:endParaRPr/>
          </a:p>
          <a:p>
            <a:pPr marL="617220" lvl="1" indent="-228600" algn="l" rtl="0">
              <a:lnSpc>
                <a:spcPct val="107000"/>
              </a:lnSpc>
              <a:spcBef>
                <a:spcPts val="0"/>
              </a:spcBef>
              <a:spcAft>
                <a:spcPts val="0"/>
              </a:spcAft>
              <a:buSzPts val="2600"/>
              <a:buFont typeface="Noto Sans Symbols"/>
              <a:buChar char="∙"/>
            </a:pPr>
            <a:r>
              <a:rPr lang="en-US" sz="2600">
                <a:latin typeface="Calibri"/>
                <a:ea typeface="Calibri"/>
                <a:cs typeface="Calibri"/>
                <a:sym typeface="Calibri"/>
              </a:rPr>
              <a:t>Some stimuli can mimic action of damaging stimuli (ex: capsaicin)</a:t>
            </a:r>
            <a:endParaRPr/>
          </a:p>
          <a:p>
            <a:pPr marL="617220" lvl="1" indent="-228600" algn="l" rtl="0">
              <a:lnSpc>
                <a:spcPct val="107000"/>
              </a:lnSpc>
              <a:spcBef>
                <a:spcPts val="0"/>
              </a:spcBef>
              <a:spcAft>
                <a:spcPts val="0"/>
              </a:spcAft>
              <a:buSzPts val="2600"/>
              <a:buFont typeface="Noto Sans Symbols"/>
              <a:buChar char="∙"/>
            </a:pPr>
            <a:r>
              <a:rPr lang="en-US" sz="2600">
                <a:latin typeface="Calibri"/>
                <a:ea typeface="Calibri"/>
                <a:cs typeface="Calibri"/>
                <a:sym typeface="Calibri"/>
              </a:rPr>
              <a:t>Pain is perception and starts in the brain</a:t>
            </a:r>
            <a:endParaRPr/>
          </a:p>
          <a:p>
            <a:pPr marL="617220" lvl="1" indent="-228600" algn="l" rtl="0">
              <a:lnSpc>
                <a:spcPct val="107000"/>
              </a:lnSpc>
              <a:spcBef>
                <a:spcPts val="0"/>
              </a:spcBef>
              <a:spcAft>
                <a:spcPts val="0"/>
              </a:spcAft>
              <a:buSzPts val="2600"/>
              <a:buFont typeface="Noto Sans Symbols"/>
              <a:buChar char="∙"/>
            </a:pPr>
            <a:r>
              <a:rPr lang="en-US" sz="2600">
                <a:latin typeface="Calibri"/>
                <a:ea typeface="Calibri"/>
                <a:cs typeface="Calibri"/>
                <a:sym typeface="Calibri"/>
              </a:rPr>
              <a:t>Pathways can run through the thalamus to the cerebral cortex</a:t>
            </a:r>
            <a:endParaRPr/>
          </a:p>
          <a:p>
            <a:pPr marL="1143000" lvl="2" indent="-228600" algn="l" rtl="0">
              <a:lnSpc>
                <a:spcPct val="107000"/>
              </a:lnSpc>
              <a:spcBef>
                <a:spcPts val="0"/>
              </a:spcBef>
              <a:spcAft>
                <a:spcPts val="0"/>
              </a:spcAft>
              <a:buSzPts val="2600"/>
              <a:buFont typeface="Courier New"/>
              <a:buChar char="o"/>
            </a:pPr>
            <a:r>
              <a:rPr lang="en-US" sz="2600">
                <a:latin typeface="Calibri"/>
                <a:ea typeface="Calibri"/>
                <a:cs typeface="Calibri"/>
                <a:sym typeface="Calibri"/>
              </a:rPr>
              <a:t>Some can go directly to the hypothalamus (ex: fight or flight response)</a:t>
            </a:r>
            <a:endParaRPr/>
          </a:p>
          <a:p>
            <a:pPr marL="0" lvl="0" indent="0" algn="l" rtl="0">
              <a:lnSpc>
                <a:spcPct val="107000"/>
              </a:lnSpc>
              <a:spcBef>
                <a:spcPts val="0"/>
              </a:spcBef>
              <a:spcAft>
                <a:spcPts val="0"/>
              </a:spcAft>
              <a:buSzPts val="2600"/>
              <a:buFont typeface="Noto Sans Symbols"/>
              <a:buChar char="▪"/>
            </a:pPr>
            <a:r>
              <a:rPr lang="en-US" sz="2600">
                <a:latin typeface="Calibri"/>
                <a:ea typeface="Calibri"/>
                <a:cs typeface="Calibri"/>
                <a:sym typeface="Calibri"/>
              </a:rPr>
              <a:t>Chemoreceptors</a:t>
            </a:r>
            <a:endParaRPr/>
          </a:p>
          <a:p>
            <a:pPr marL="617220" lvl="1" indent="-228600" algn="l" rtl="0">
              <a:lnSpc>
                <a:spcPct val="107000"/>
              </a:lnSpc>
              <a:spcBef>
                <a:spcPts val="800"/>
              </a:spcBef>
              <a:spcAft>
                <a:spcPts val="0"/>
              </a:spcAft>
              <a:buSzPts val="2600"/>
              <a:buFont typeface="Noto Sans Symbols"/>
              <a:buChar char="▪"/>
            </a:pPr>
            <a:r>
              <a:rPr lang="en-US" sz="2600">
                <a:latin typeface="Calibri"/>
                <a:ea typeface="Calibri"/>
                <a:cs typeface="Calibri"/>
                <a:sym typeface="Calibri"/>
              </a:rPr>
              <a:t>Stimulated by specific chemicals</a:t>
            </a:r>
            <a:endParaRPr sz="26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7"/>
          <p:cNvSpPr txBox="1">
            <a:spLocks noGrp="1"/>
          </p:cNvSpPr>
          <p:nvPr>
            <p:ph type="body" idx="1"/>
          </p:nvPr>
        </p:nvSpPr>
        <p:spPr>
          <a:xfrm>
            <a:off x="457200" y="4843982"/>
            <a:ext cx="8062912" cy="116638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2000"/>
              <a:buNone/>
            </a:pPr>
            <a:r>
              <a:rPr lang="en-US"/>
              <a:t>Senses convert a stimulus (such as light, or sound, or the position of the body) into an electrical signal in the nervous system. </a:t>
            </a:r>
            <a:endParaRPr/>
          </a:p>
          <a:p>
            <a:pPr marL="0" lvl="0" indent="0" algn="l" rtl="0">
              <a:spcBef>
                <a:spcPts val="1000"/>
              </a:spcBef>
              <a:spcAft>
                <a:spcPts val="0"/>
              </a:spcAft>
              <a:buClr>
                <a:srgbClr val="6CB255"/>
              </a:buClr>
              <a:buSzPts val="2000"/>
              <a:buNone/>
            </a:pPr>
            <a:r>
              <a:rPr lang="en-US"/>
              <a:t>This process is called </a:t>
            </a:r>
            <a:r>
              <a:rPr lang="en-US" b="1"/>
              <a:t>sensory transduction</a:t>
            </a:r>
            <a:r>
              <a:rPr lang="en-US"/>
              <a:t>.</a:t>
            </a:r>
            <a:endParaRPr/>
          </a:p>
        </p:txBody>
      </p:sp>
      <p:pic>
        <p:nvPicPr>
          <p:cNvPr id="56" name="Google Shape;56;p7" descr="Photo shows a shark swimming toward the camera."/>
          <p:cNvPicPr preferRelativeResize="0">
            <a:picLocks noGrp="1"/>
          </p:cNvPicPr>
          <p:nvPr>
            <p:ph type="pic" idx="2"/>
          </p:nvPr>
        </p:nvPicPr>
        <p:blipFill rotWithShape="1">
          <a:blip r:embed="rId3">
            <a:alphaModFix/>
          </a:blip>
          <a:srcRect l="-7591" r="-7590"/>
          <a:stretch/>
        </p:blipFill>
        <p:spPr>
          <a:xfrm>
            <a:off x="457198" y="1122386"/>
            <a:ext cx="8062913" cy="3500071"/>
          </a:xfrm>
          <a:prstGeom prst="rect">
            <a:avLst/>
          </a:prstGeom>
          <a:noFill/>
          <a:ln>
            <a:noFill/>
          </a:ln>
        </p:spPr>
      </p:pic>
      <p:sp>
        <p:nvSpPr>
          <p:cNvPr id="57" name="Google Shape;57;p7"/>
          <p:cNvSpPr txBox="1">
            <a:spLocks noGrp="1"/>
          </p:cNvSpPr>
          <p:nvPr>
            <p:ph type="title"/>
          </p:nvPr>
        </p:nvSpPr>
        <p:spPr>
          <a:xfrm>
            <a:off x="457200" y="0"/>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SENSATION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5"/>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36.3: TASTE AND SMELL</a:t>
            </a:r>
            <a:endParaRPr/>
          </a:p>
        </p:txBody>
      </p:sp>
      <p:sp>
        <p:nvSpPr>
          <p:cNvPr id="170" name="Google Shape;170;p25"/>
          <p:cNvSpPr txBox="1">
            <a:spLocks noGrp="1"/>
          </p:cNvSpPr>
          <p:nvPr>
            <p:ph type="body" idx="1"/>
          </p:nvPr>
        </p:nvSpPr>
        <p:spPr>
          <a:xfrm>
            <a:off x="457200" y="1274617"/>
            <a:ext cx="8062912" cy="519545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7000"/>
              </a:lnSpc>
              <a:spcBef>
                <a:spcPts val="0"/>
              </a:spcBef>
              <a:spcAft>
                <a:spcPts val="0"/>
              </a:spcAft>
              <a:buSzPts val="2600"/>
              <a:buFont typeface="Noto Sans Symbols"/>
              <a:buChar char="∙"/>
            </a:pPr>
            <a:r>
              <a:rPr lang="en-US" sz="2600">
                <a:latin typeface="Calibri"/>
                <a:ea typeface="Calibri"/>
                <a:cs typeface="Calibri"/>
                <a:sym typeface="Calibri"/>
              </a:rPr>
              <a:t>Taste = gustation</a:t>
            </a:r>
            <a:endParaRPr/>
          </a:p>
          <a:p>
            <a:pPr marL="742950" marR="0" lvl="1" indent="-285750" algn="l" rtl="0">
              <a:lnSpc>
                <a:spcPct val="107000"/>
              </a:lnSpc>
              <a:spcBef>
                <a:spcPts val="0"/>
              </a:spcBef>
              <a:spcAft>
                <a:spcPts val="0"/>
              </a:spcAft>
              <a:buSzPts val="2600"/>
              <a:buFont typeface="Courier New"/>
              <a:buChar char="o"/>
            </a:pPr>
            <a:r>
              <a:rPr lang="en-US" sz="2600">
                <a:latin typeface="Calibri"/>
                <a:ea typeface="Calibri"/>
                <a:cs typeface="Calibri"/>
                <a:sym typeface="Calibri"/>
              </a:rPr>
              <a:t>Sweet substances tend to have high caloric value</a:t>
            </a:r>
            <a:endParaRPr/>
          </a:p>
          <a:p>
            <a:pPr marL="742950" marR="0" lvl="1" indent="-285750" algn="l" rtl="0">
              <a:lnSpc>
                <a:spcPct val="107000"/>
              </a:lnSpc>
              <a:spcBef>
                <a:spcPts val="0"/>
              </a:spcBef>
              <a:spcAft>
                <a:spcPts val="0"/>
              </a:spcAft>
              <a:buSzPts val="2600"/>
              <a:buFont typeface="Courier New"/>
              <a:buChar char="o"/>
            </a:pPr>
            <a:r>
              <a:rPr lang="en-US" sz="2600">
                <a:latin typeface="Calibri"/>
                <a:ea typeface="Calibri"/>
                <a:cs typeface="Calibri"/>
                <a:sym typeface="Calibri"/>
              </a:rPr>
              <a:t>Bitterness can be associated with toxicity</a:t>
            </a:r>
            <a:endParaRPr/>
          </a:p>
          <a:p>
            <a:pPr marL="742950" marR="0" lvl="1" indent="-285750" algn="l" rtl="0">
              <a:lnSpc>
                <a:spcPct val="107000"/>
              </a:lnSpc>
              <a:spcBef>
                <a:spcPts val="0"/>
              </a:spcBef>
              <a:spcAft>
                <a:spcPts val="0"/>
              </a:spcAft>
              <a:buSzPts val="2600"/>
              <a:buFont typeface="Courier New"/>
              <a:buChar char="o"/>
            </a:pPr>
            <a:r>
              <a:rPr lang="en-US" sz="2600">
                <a:latin typeface="Calibri"/>
                <a:ea typeface="Calibri"/>
                <a:cs typeface="Calibri"/>
                <a:sym typeface="Calibri"/>
              </a:rPr>
              <a:t>Sourness can be associated with spoiled food</a:t>
            </a:r>
            <a:endParaRPr/>
          </a:p>
          <a:p>
            <a:pPr marL="742950" marR="0" lvl="1" indent="-285750" algn="l" rtl="0">
              <a:lnSpc>
                <a:spcPct val="107000"/>
              </a:lnSpc>
              <a:spcBef>
                <a:spcPts val="0"/>
              </a:spcBef>
              <a:spcAft>
                <a:spcPts val="0"/>
              </a:spcAft>
              <a:buSzPts val="2600"/>
              <a:buFont typeface="Courier New"/>
              <a:buChar char="o"/>
            </a:pPr>
            <a:r>
              <a:rPr lang="en-US" sz="2600">
                <a:latin typeface="Calibri"/>
                <a:ea typeface="Calibri"/>
                <a:cs typeface="Calibri"/>
                <a:sym typeface="Calibri"/>
              </a:rPr>
              <a:t>Salty foods are valuable in maintaining homeostasis (ex: blood solute concentrations)</a:t>
            </a:r>
            <a:endParaRPr/>
          </a:p>
          <a:p>
            <a:pPr marL="742950" marR="0" lvl="1" indent="-285750" algn="l" rtl="0">
              <a:lnSpc>
                <a:spcPct val="107000"/>
              </a:lnSpc>
              <a:spcBef>
                <a:spcPts val="0"/>
              </a:spcBef>
              <a:spcAft>
                <a:spcPts val="0"/>
              </a:spcAft>
              <a:buSzPts val="2600"/>
              <a:buFont typeface="Courier New"/>
              <a:buChar char="o"/>
            </a:pPr>
            <a:r>
              <a:rPr lang="en-US" sz="2600">
                <a:latin typeface="Calibri"/>
                <a:ea typeface="Calibri"/>
                <a:cs typeface="Calibri"/>
                <a:sym typeface="Calibri"/>
              </a:rPr>
              <a:t>Savory foods tend to be high in protein</a:t>
            </a:r>
            <a:endParaRPr/>
          </a:p>
          <a:p>
            <a:pPr marL="342900" marR="0" lvl="0" indent="-342900" algn="l" rtl="0">
              <a:lnSpc>
                <a:spcPct val="107000"/>
              </a:lnSpc>
              <a:spcBef>
                <a:spcPts val="0"/>
              </a:spcBef>
              <a:spcAft>
                <a:spcPts val="0"/>
              </a:spcAft>
              <a:buSzPts val="2600"/>
              <a:buFont typeface="Noto Sans Symbols"/>
              <a:buChar char="∙"/>
            </a:pPr>
            <a:r>
              <a:rPr lang="en-US" sz="2600">
                <a:latin typeface="Calibri"/>
                <a:ea typeface="Calibri"/>
                <a:cs typeface="Calibri"/>
                <a:sym typeface="Calibri"/>
              </a:rPr>
              <a:t>Smell = olfaction</a:t>
            </a:r>
            <a:endParaRPr/>
          </a:p>
          <a:p>
            <a:pPr marL="742950" marR="0" lvl="1" indent="-285750" algn="l" rtl="0">
              <a:lnSpc>
                <a:spcPct val="107000"/>
              </a:lnSpc>
              <a:spcBef>
                <a:spcPts val="0"/>
              </a:spcBef>
              <a:spcAft>
                <a:spcPts val="0"/>
              </a:spcAft>
              <a:buSzPts val="2600"/>
              <a:buFont typeface="Courier New"/>
              <a:buChar char="o"/>
            </a:pPr>
            <a:r>
              <a:rPr lang="en-US" sz="2600">
                <a:latin typeface="Calibri"/>
                <a:ea typeface="Calibri"/>
                <a:cs typeface="Calibri"/>
                <a:sym typeface="Calibri"/>
              </a:rPr>
              <a:t>Identify presence of food, other animals, or chemicals in the environment</a:t>
            </a:r>
            <a:endParaRPr/>
          </a:p>
          <a:p>
            <a:pPr marL="342900" marR="0" lvl="0" indent="-342900" algn="l" rtl="0">
              <a:lnSpc>
                <a:spcPct val="107000"/>
              </a:lnSpc>
              <a:spcBef>
                <a:spcPts val="0"/>
              </a:spcBef>
              <a:spcAft>
                <a:spcPts val="0"/>
              </a:spcAft>
              <a:buSzPts val="2600"/>
              <a:buFont typeface="Noto Sans Symbols"/>
              <a:buChar char="∙"/>
            </a:pPr>
            <a:r>
              <a:rPr lang="en-US" sz="2600">
                <a:latin typeface="Calibri"/>
                <a:ea typeface="Calibri"/>
                <a:cs typeface="Calibri"/>
                <a:sym typeface="Calibri"/>
              </a:rPr>
              <a:t>Very interconnected because both involve molecules bonding to receptors.</a:t>
            </a:r>
            <a:endParaRPr sz="2600">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6"/>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TASTE AND ODORS</a:t>
            </a:r>
            <a:endParaRPr/>
          </a:p>
        </p:txBody>
      </p:sp>
      <p:sp>
        <p:nvSpPr>
          <p:cNvPr id="176" name="Google Shape;176;p26"/>
          <p:cNvSpPr txBox="1">
            <a:spLocks noGrp="1"/>
          </p:cNvSpPr>
          <p:nvPr>
            <p:ph type="body" idx="1"/>
          </p:nvPr>
        </p:nvSpPr>
        <p:spPr>
          <a:xfrm>
            <a:off x="457200" y="1316182"/>
            <a:ext cx="8062912" cy="4890654"/>
          </a:xfrm>
          <a:prstGeom prst="rect">
            <a:avLst/>
          </a:prstGeom>
          <a:noFill/>
          <a:ln>
            <a:noFill/>
          </a:ln>
        </p:spPr>
        <p:txBody>
          <a:bodyPr spcFirstLastPara="1" wrap="square" lIns="91425" tIns="45700" rIns="91425" bIns="45700" anchor="t" anchorCtr="0">
            <a:noAutofit/>
          </a:bodyPr>
          <a:lstStyle/>
          <a:p>
            <a:pPr marL="11430" lvl="0" indent="-11430" algn="l" rtl="0">
              <a:lnSpc>
                <a:spcPct val="107000"/>
              </a:lnSpc>
              <a:spcBef>
                <a:spcPts val="0"/>
              </a:spcBef>
              <a:spcAft>
                <a:spcPts val="0"/>
              </a:spcAft>
              <a:buSzPts val="2600"/>
              <a:buFont typeface="Courier New"/>
              <a:buChar char="o"/>
            </a:pPr>
            <a:r>
              <a:rPr lang="en-US" sz="2600">
                <a:latin typeface="Calibri"/>
                <a:ea typeface="Calibri"/>
                <a:cs typeface="Calibri"/>
                <a:sym typeface="Calibri"/>
              </a:rPr>
              <a:t>Stimuli are molecules taken in from the environment</a:t>
            </a:r>
            <a:endParaRPr/>
          </a:p>
          <a:p>
            <a:pPr marL="11430" lvl="0" indent="-11430" algn="l" rtl="0">
              <a:lnSpc>
                <a:spcPct val="107000"/>
              </a:lnSpc>
              <a:spcBef>
                <a:spcPts val="0"/>
              </a:spcBef>
              <a:spcAft>
                <a:spcPts val="0"/>
              </a:spcAft>
              <a:buSzPts val="2600"/>
              <a:buFont typeface="Courier New"/>
              <a:buChar char="o"/>
            </a:pPr>
            <a:r>
              <a:rPr lang="en-US" sz="2600">
                <a:latin typeface="Calibri"/>
                <a:ea typeface="Calibri"/>
                <a:cs typeface="Calibri"/>
                <a:sym typeface="Calibri"/>
              </a:rPr>
              <a:t>Only molecules that are released into the environment and have an accompanying olfactory receptor can be “smelled”</a:t>
            </a:r>
            <a:endParaRPr/>
          </a:p>
          <a:p>
            <a:pPr marL="11430" lvl="0" indent="-11430" algn="l" rtl="0">
              <a:lnSpc>
                <a:spcPct val="107000"/>
              </a:lnSpc>
              <a:spcBef>
                <a:spcPts val="0"/>
              </a:spcBef>
              <a:spcAft>
                <a:spcPts val="0"/>
              </a:spcAft>
              <a:buSzPts val="2600"/>
              <a:buFont typeface="Courier New"/>
              <a:buChar char="o"/>
            </a:pPr>
            <a:r>
              <a:rPr lang="en-US" sz="2600">
                <a:latin typeface="Calibri"/>
                <a:ea typeface="Calibri"/>
                <a:cs typeface="Calibri"/>
                <a:sym typeface="Calibri"/>
              </a:rPr>
              <a:t>Olfaction in humans</a:t>
            </a:r>
            <a:endParaRPr/>
          </a:p>
          <a:p>
            <a:pPr marL="617220" lvl="1" indent="-228600" algn="l" rtl="0">
              <a:lnSpc>
                <a:spcPct val="107000"/>
              </a:lnSpc>
              <a:spcBef>
                <a:spcPts val="0"/>
              </a:spcBef>
              <a:spcAft>
                <a:spcPts val="0"/>
              </a:spcAft>
              <a:buSzPts val="2600"/>
              <a:buFont typeface="Noto Sans Symbols"/>
              <a:buChar char="▪"/>
            </a:pPr>
            <a:r>
              <a:rPr lang="en-US" sz="2600">
                <a:latin typeface="Calibri"/>
                <a:ea typeface="Calibri"/>
                <a:cs typeface="Calibri"/>
                <a:sym typeface="Calibri"/>
              </a:rPr>
              <a:t>About 350 olfactory receptor subtypes work in combinations to produce about 10,000 different odors (Mice have about 1300 olfactory receptors)</a:t>
            </a:r>
            <a:endParaRPr sz="2600">
              <a:latin typeface="Calibri"/>
              <a:ea typeface="Calibri"/>
              <a:cs typeface="Calibri"/>
              <a:sym typeface="Calibri"/>
            </a:endParaRPr>
          </a:p>
          <a:p>
            <a:pPr marL="11430" lvl="0" indent="-11430" algn="l" rtl="0">
              <a:lnSpc>
                <a:spcPct val="107000"/>
              </a:lnSpc>
              <a:spcBef>
                <a:spcPts val="0"/>
              </a:spcBef>
              <a:spcAft>
                <a:spcPts val="0"/>
              </a:spcAft>
              <a:buSzPts val="2600"/>
              <a:buFont typeface="Courier New"/>
              <a:buChar char="o"/>
            </a:pPr>
            <a:r>
              <a:rPr lang="en-US" sz="2600">
                <a:latin typeface="Calibri"/>
                <a:ea typeface="Calibri"/>
                <a:cs typeface="Calibri"/>
                <a:sym typeface="Calibri"/>
              </a:rPr>
              <a:t>Molecules will stimulate specific chemoreceptors</a:t>
            </a:r>
            <a:endParaRPr/>
          </a:p>
          <a:p>
            <a:pPr marL="11430" lvl="0" indent="-11430" algn="l" rtl="0">
              <a:lnSpc>
                <a:spcPct val="107000"/>
              </a:lnSpc>
              <a:spcBef>
                <a:spcPts val="800"/>
              </a:spcBef>
              <a:spcAft>
                <a:spcPts val="0"/>
              </a:spcAft>
              <a:buSzPts val="2600"/>
              <a:buFont typeface="Courier New"/>
              <a:buChar char="o"/>
            </a:pPr>
            <a:r>
              <a:rPr lang="en-US" sz="2600">
                <a:latin typeface="Calibri"/>
                <a:ea typeface="Calibri"/>
                <a:cs typeface="Calibri"/>
                <a:sym typeface="Calibri"/>
              </a:rPr>
              <a:t>Taste and smell work together to create the perception of flavor</a:t>
            </a:r>
            <a:endParaRPr sz="26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7"/>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RECEPTION AND TRANSDUCTION</a:t>
            </a:r>
            <a:endParaRPr/>
          </a:p>
        </p:txBody>
      </p:sp>
      <p:sp>
        <p:nvSpPr>
          <p:cNvPr id="182" name="Google Shape;182;p27"/>
          <p:cNvSpPr txBox="1">
            <a:spLocks noGrp="1"/>
          </p:cNvSpPr>
          <p:nvPr>
            <p:ph type="body" idx="1"/>
          </p:nvPr>
        </p:nvSpPr>
        <p:spPr>
          <a:xfrm>
            <a:off x="457200" y="1316182"/>
            <a:ext cx="8062912" cy="5029200"/>
          </a:xfrm>
          <a:prstGeom prst="rect">
            <a:avLst/>
          </a:prstGeom>
          <a:noFill/>
          <a:ln>
            <a:noFill/>
          </a:ln>
        </p:spPr>
        <p:txBody>
          <a:bodyPr spcFirstLastPara="1" wrap="square" lIns="91425" tIns="45700" rIns="91425" bIns="45700" anchor="t" anchorCtr="0">
            <a:noAutofit/>
          </a:bodyPr>
          <a:lstStyle/>
          <a:p>
            <a:pPr marL="11430" lvl="0" indent="-11430" algn="l" rtl="0">
              <a:lnSpc>
                <a:spcPct val="87000"/>
              </a:lnSpc>
              <a:spcBef>
                <a:spcPts val="0"/>
              </a:spcBef>
              <a:spcAft>
                <a:spcPts val="0"/>
              </a:spcAft>
              <a:buSzPts val="2590"/>
              <a:buFont typeface="Courier New"/>
              <a:buChar char="o"/>
            </a:pPr>
            <a:r>
              <a:rPr lang="en-US" sz="2590">
                <a:latin typeface="Calibri"/>
                <a:ea typeface="Calibri"/>
                <a:cs typeface="Calibri"/>
                <a:sym typeface="Calibri"/>
              </a:rPr>
              <a:t>Odorants = odor molecules</a:t>
            </a:r>
            <a:endParaRPr/>
          </a:p>
          <a:p>
            <a:pPr marL="11430" lvl="0" indent="-11430" algn="l" rtl="0">
              <a:lnSpc>
                <a:spcPct val="87000"/>
              </a:lnSpc>
              <a:spcBef>
                <a:spcPts val="0"/>
              </a:spcBef>
              <a:spcAft>
                <a:spcPts val="0"/>
              </a:spcAft>
              <a:buSzPts val="2590"/>
              <a:buFont typeface="Courier New"/>
              <a:buChar char="o"/>
            </a:pPr>
            <a:r>
              <a:rPr lang="en-US" sz="2590">
                <a:latin typeface="Calibri"/>
                <a:ea typeface="Calibri"/>
                <a:cs typeface="Calibri"/>
                <a:sym typeface="Calibri"/>
              </a:rPr>
              <a:t>Enter nose and dissolve in the olfactory epithelium (mucosa containing olfactory receptors at the back of the nasal cavity)</a:t>
            </a:r>
            <a:endParaRPr/>
          </a:p>
          <a:p>
            <a:pPr marL="11430" lvl="0" indent="-11430" algn="l" rtl="0">
              <a:lnSpc>
                <a:spcPct val="87000"/>
              </a:lnSpc>
              <a:spcBef>
                <a:spcPts val="0"/>
              </a:spcBef>
              <a:spcAft>
                <a:spcPts val="0"/>
              </a:spcAft>
              <a:buSzPts val="2590"/>
              <a:buFont typeface="Courier New"/>
              <a:buChar char="o"/>
            </a:pPr>
            <a:r>
              <a:rPr lang="en-US" sz="2590">
                <a:latin typeface="Calibri"/>
                <a:ea typeface="Calibri"/>
                <a:cs typeface="Calibri"/>
                <a:sym typeface="Calibri"/>
              </a:rPr>
              <a:t>Olfactory receptors are dendrites of specialized neurons that bind to odorants</a:t>
            </a:r>
            <a:endParaRPr/>
          </a:p>
          <a:p>
            <a:pPr marL="11430" lvl="0" indent="-11430" algn="l" rtl="0">
              <a:lnSpc>
                <a:spcPct val="87000"/>
              </a:lnSpc>
              <a:spcBef>
                <a:spcPts val="0"/>
              </a:spcBef>
              <a:spcAft>
                <a:spcPts val="0"/>
              </a:spcAft>
              <a:buSzPts val="2590"/>
              <a:buFont typeface="Courier New"/>
              <a:buChar char="o"/>
            </a:pPr>
            <a:r>
              <a:rPr lang="en-US" sz="2590">
                <a:latin typeface="Calibri"/>
                <a:ea typeface="Calibri"/>
                <a:cs typeface="Calibri"/>
                <a:sym typeface="Calibri"/>
              </a:rPr>
              <a:t>Neurons will send impulses directly to the olfactory bulb of the brain when stimulated to threshold.</a:t>
            </a:r>
            <a:endParaRPr/>
          </a:p>
          <a:p>
            <a:pPr marL="11430" lvl="0" indent="-11430" algn="l" rtl="0">
              <a:lnSpc>
                <a:spcPct val="87000"/>
              </a:lnSpc>
              <a:spcBef>
                <a:spcPts val="800"/>
              </a:spcBef>
              <a:spcAft>
                <a:spcPts val="0"/>
              </a:spcAft>
              <a:buSzPts val="2775"/>
              <a:buFont typeface="Courier New"/>
              <a:buChar char="o"/>
            </a:pPr>
            <a:r>
              <a:rPr lang="en-US" sz="2775">
                <a:latin typeface="Calibri"/>
                <a:ea typeface="Calibri"/>
                <a:cs typeface="Calibri"/>
                <a:sym typeface="Calibri"/>
              </a:rPr>
              <a:t>Receptor numbers and size of the olfactory epithelium vary across species</a:t>
            </a:r>
            <a:endParaRPr/>
          </a:p>
          <a:p>
            <a:pPr marL="617220" lvl="1" indent="-228600" algn="l" rtl="0">
              <a:lnSpc>
                <a:spcPct val="87000"/>
              </a:lnSpc>
              <a:spcBef>
                <a:spcPts val="0"/>
              </a:spcBef>
              <a:spcAft>
                <a:spcPts val="0"/>
              </a:spcAft>
              <a:buSzPts val="2775"/>
              <a:buFont typeface="Noto Sans Symbols"/>
              <a:buChar char="▪"/>
            </a:pPr>
            <a:r>
              <a:rPr lang="en-US" sz="2775">
                <a:latin typeface="Calibri"/>
                <a:ea typeface="Calibri"/>
                <a:cs typeface="Calibri"/>
                <a:sym typeface="Calibri"/>
              </a:rPr>
              <a:t>Humans have about 12 million receptors</a:t>
            </a:r>
            <a:endParaRPr/>
          </a:p>
          <a:p>
            <a:pPr marL="617220" lvl="1" indent="-228600" algn="l" rtl="0">
              <a:lnSpc>
                <a:spcPct val="87000"/>
              </a:lnSpc>
              <a:spcBef>
                <a:spcPts val="0"/>
              </a:spcBef>
              <a:spcAft>
                <a:spcPts val="0"/>
              </a:spcAft>
              <a:buSzPts val="2775"/>
              <a:buFont typeface="Noto Sans Symbols"/>
              <a:buChar char="▪"/>
            </a:pPr>
            <a:r>
              <a:rPr lang="en-US" sz="2775">
                <a:latin typeface="Calibri"/>
                <a:ea typeface="Calibri"/>
                <a:cs typeface="Calibri"/>
                <a:sym typeface="Calibri"/>
              </a:rPr>
              <a:t>Rabbits have about 100 million receptors</a:t>
            </a:r>
            <a:endParaRPr/>
          </a:p>
          <a:p>
            <a:pPr marL="617220" lvl="1" indent="-228600" algn="l" rtl="0">
              <a:lnSpc>
                <a:spcPct val="87000"/>
              </a:lnSpc>
              <a:spcBef>
                <a:spcPts val="800"/>
              </a:spcBef>
              <a:spcAft>
                <a:spcPts val="0"/>
              </a:spcAft>
              <a:buSzPts val="2775"/>
              <a:buFont typeface="Noto Sans Symbols"/>
              <a:buChar char="▪"/>
            </a:pPr>
            <a:r>
              <a:rPr lang="en-US" sz="2775">
                <a:latin typeface="Calibri"/>
                <a:ea typeface="Calibri"/>
                <a:cs typeface="Calibri"/>
                <a:sym typeface="Calibri"/>
              </a:rPr>
              <a:t>Dogs have about 1 billion</a:t>
            </a:r>
            <a:endParaRPr sz="2775">
              <a:latin typeface="Calibri"/>
              <a:ea typeface="Calibri"/>
              <a:cs typeface="Calibri"/>
              <a:sym typeface="Calibri"/>
            </a:endParaRPr>
          </a:p>
          <a:p>
            <a:pPr marL="0" lvl="0" indent="0" algn="l" rtl="0">
              <a:lnSpc>
                <a:spcPct val="80000"/>
              </a:lnSpc>
              <a:spcBef>
                <a:spcPts val="1170"/>
              </a:spcBef>
              <a:spcAft>
                <a:spcPts val="0"/>
              </a:spcAft>
              <a:buClr>
                <a:srgbClr val="6CB255"/>
              </a:buClr>
              <a:buSzPts val="1850"/>
              <a:buNone/>
            </a:pPr>
            <a:endParaRPr sz="185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8"/>
          <p:cNvSpPr txBox="1">
            <a:spLocks noGrp="1"/>
          </p:cNvSpPr>
          <p:nvPr>
            <p:ph type="body" idx="1"/>
          </p:nvPr>
        </p:nvSpPr>
        <p:spPr>
          <a:xfrm>
            <a:off x="457200" y="5220500"/>
            <a:ext cx="8062912" cy="116638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600"/>
              <a:buNone/>
            </a:pPr>
            <a:r>
              <a:rPr lang="en-US" sz="1600"/>
              <a:t>In the human olfactory system, </a:t>
            </a:r>
            <a:r>
              <a:rPr lang="en-US" sz="1600">
                <a:solidFill>
                  <a:srgbClr val="6CB255"/>
                </a:solidFill>
              </a:rPr>
              <a:t>(a)</a:t>
            </a:r>
            <a:r>
              <a:rPr lang="en-US" sz="1600"/>
              <a:t> bipolar olfactory neurons extend from </a:t>
            </a:r>
            <a:r>
              <a:rPr lang="en-US" sz="1600">
                <a:solidFill>
                  <a:srgbClr val="6CB255"/>
                </a:solidFill>
              </a:rPr>
              <a:t>(b)</a:t>
            </a:r>
            <a:r>
              <a:rPr lang="en-US" sz="1600"/>
              <a:t> the olfactory epithelium, where olfactory receptors are located, to the olfactory bulb. (credit: modification of work by Patrick J. Lynch, medical illustrator; C. Carl Jaffe, MD, cardiologist)</a:t>
            </a:r>
            <a:endParaRPr/>
          </a:p>
        </p:txBody>
      </p:sp>
      <p:pic>
        <p:nvPicPr>
          <p:cNvPr id="188" name="Google Shape;188;p28" descr="Illustration A shows a bipolar neuron, which has two dendrites. Illustration B shows a cross section of a human head. The nostrils lead to the nasal cavity, which sits above the mouth. The olfactory bulb is just above the olfactory epithelium that lines the nasal cavity. Neurons run from the bulb into the nasal cavity."/>
          <p:cNvPicPr preferRelativeResize="0">
            <a:picLocks noGrp="1"/>
          </p:cNvPicPr>
          <p:nvPr>
            <p:ph type="pic" idx="2"/>
          </p:nvPr>
        </p:nvPicPr>
        <p:blipFill rotWithShape="1">
          <a:blip r:embed="rId3">
            <a:alphaModFix/>
          </a:blip>
          <a:srcRect l="-29908" r="-29908"/>
          <a:stretch/>
        </p:blipFill>
        <p:spPr>
          <a:xfrm>
            <a:off x="457199" y="1122386"/>
            <a:ext cx="8814041" cy="3826132"/>
          </a:xfrm>
          <a:prstGeom prst="rect">
            <a:avLst/>
          </a:prstGeom>
          <a:noFill/>
          <a:ln>
            <a:noFill/>
          </a:ln>
        </p:spPr>
      </p:pic>
      <p:sp>
        <p:nvSpPr>
          <p:cNvPr id="189" name="Google Shape;189;p28"/>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OLFACTORY SYSTEM</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9"/>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OLFACTORY NEURONS ARE BIPOLAR</a:t>
            </a:r>
            <a:endParaRPr/>
          </a:p>
        </p:txBody>
      </p:sp>
      <p:sp>
        <p:nvSpPr>
          <p:cNvPr id="195" name="Google Shape;195;p29"/>
          <p:cNvSpPr txBox="1">
            <a:spLocks noGrp="1"/>
          </p:cNvSpPr>
          <p:nvPr>
            <p:ph type="body" idx="1"/>
          </p:nvPr>
        </p:nvSpPr>
        <p:spPr>
          <a:xfrm>
            <a:off x="457200" y="1274618"/>
            <a:ext cx="8062912" cy="4735746"/>
          </a:xfrm>
          <a:prstGeom prst="rect">
            <a:avLst/>
          </a:prstGeom>
          <a:noFill/>
          <a:ln>
            <a:noFill/>
          </a:ln>
        </p:spPr>
        <p:txBody>
          <a:bodyPr spcFirstLastPara="1" wrap="square" lIns="91425" tIns="45700" rIns="91425" bIns="45700" anchor="t" anchorCtr="0">
            <a:noAutofit/>
          </a:bodyPr>
          <a:lstStyle/>
          <a:p>
            <a:pPr marL="0" lvl="0" indent="0" algn="l" rtl="0">
              <a:lnSpc>
                <a:spcPct val="97000"/>
              </a:lnSpc>
              <a:spcBef>
                <a:spcPts val="0"/>
              </a:spcBef>
              <a:spcAft>
                <a:spcPts val="0"/>
              </a:spcAft>
              <a:buSzPts val="2800"/>
              <a:buFont typeface="Noto Sans Symbols"/>
              <a:buChar char="▪"/>
            </a:pPr>
            <a:r>
              <a:rPr lang="en-US" sz="2800">
                <a:latin typeface="Calibri"/>
                <a:ea typeface="Calibri"/>
                <a:cs typeface="Calibri"/>
                <a:sym typeface="Calibri"/>
              </a:rPr>
              <a:t>Each neuron has a single dendrite buried in the epithelium with 5 to 20 receptor laden cilia to trap odorants.</a:t>
            </a:r>
            <a:endParaRPr/>
          </a:p>
          <a:p>
            <a:pPr marL="0" lvl="0" indent="0" algn="l" rtl="0">
              <a:lnSpc>
                <a:spcPct val="97000"/>
              </a:lnSpc>
              <a:spcBef>
                <a:spcPts val="0"/>
              </a:spcBef>
              <a:spcAft>
                <a:spcPts val="0"/>
              </a:spcAft>
              <a:buSzPts val="2800"/>
              <a:buFont typeface="Noto Sans Symbols"/>
              <a:buChar char="▪"/>
            </a:pPr>
            <a:r>
              <a:rPr lang="en-US" sz="2800">
                <a:latin typeface="Calibri"/>
                <a:ea typeface="Calibri"/>
                <a:cs typeface="Calibri"/>
                <a:sym typeface="Calibri"/>
              </a:rPr>
              <a:t>Receptors are made of proteins that are sensitive to specific odorants.</a:t>
            </a:r>
            <a:endParaRPr/>
          </a:p>
          <a:p>
            <a:pPr marL="0" lvl="0" indent="0" algn="l" rtl="0">
              <a:lnSpc>
                <a:spcPct val="97000"/>
              </a:lnSpc>
              <a:spcBef>
                <a:spcPts val="0"/>
              </a:spcBef>
              <a:spcAft>
                <a:spcPts val="0"/>
              </a:spcAft>
              <a:buSzPts val="2800"/>
              <a:buFont typeface="Noto Sans Symbols"/>
              <a:buChar char="▪"/>
            </a:pPr>
            <a:r>
              <a:rPr lang="en-US" sz="2800">
                <a:latin typeface="Calibri"/>
                <a:ea typeface="Calibri"/>
                <a:cs typeface="Calibri"/>
                <a:sym typeface="Calibri"/>
              </a:rPr>
              <a:t>Each cilia contains receptors of the same type = each bipolar neuron is specialized for a specific odorant.</a:t>
            </a:r>
            <a:endParaRPr/>
          </a:p>
          <a:p>
            <a:pPr marL="0" lvl="0" indent="0" algn="l" rtl="0">
              <a:lnSpc>
                <a:spcPct val="97000"/>
              </a:lnSpc>
              <a:spcBef>
                <a:spcPts val="0"/>
              </a:spcBef>
              <a:spcAft>
                <a:spcPts val="0"/>
              </a:spcAft>
              <a:buSzPts val="2800"/>
              <a:buFont typeface="Noto Sans Symbols"/>
              <a:buChar char="▪"/>
            </a:pPr>
            <a:r>
              <a:rPr lang="en-US" sz="2800">
                <a:latin typeface="Calibri"/>
                <a:ea typeface="Calibri"/>
                <a:cs typeface="Calibri"/>
                <a:sym typeface="Calibri"/>
              </a:rPr>
              <a:t>Olfactory stimulation directly reaches the cerebral cortex (others go through the thalamus).</a:t>
            </a:r>
            <a:endParaRPr/>
          </a:p>
          <a:p>
            <a:pPr marL="0" lvl="0" indent="0" algn="l" rtl="0">
              <a:lnSpc>
                <a:spcPct val="90000"/>
              </a:lnSpc>
              <a:spcBef>
                <a:spcPts val="1200"/>
              </a:spcBef>
              <a:spcAft>
                <a:spcPts val="0"/>
              </a:spcAft>
              <a:buClr>
                <a:srgbClr val="6CB255"/>
              </a:buClr>
              <a:buSzPts val="2000"/>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0"/>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PHEROMONES</a:t>
            </a:r>
            <a:endParaRPr/>
          </a:p>
        </p:txBody>
      </p:sp>
      <p:sp>
        <p:nvSpPr>
          <p:cNvPr id="201" name="Google Shape;201;p30"/>
          <p:cNvSpPr txBox="1">
            <a:spLocks noGrp="1"/>
          </p:cNvSpPr>
          <p:nvPr>
            <p:ph type="body" idx="1"/>
          </p:nvPr>
        </p:nvSpPr>
        <p:spPr>
          <a:xfrm>
            <a:off x="457200" y="1316182"/>
            <a:ext cx="8062912" cy="4694182"/>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Chemical released by an animal that affects the behavior or physiology of animals of the same species.</a:t>
            </a:r>
            <a:endParaRPr/>
          </a:p>
          <a:p>
            <a:pPr marL="0" lvl="0" indent="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Are not consciously perceived in the same way as other odors.</a:t>
            </a:r>
            <a:endParaRPr/>
          </a:p>
          <a:p>
            <a:pPr marL="0" lvl="0" indent="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Vomeronasal organ (VNO or Jacobson’s organ) sits adjacent to the nasal cavity and receives pheromones that are dissolved in the mucosa.</a:t>
            </a:r>
            <a:endParaRPr/>
          </a:p>
          <a:p>
            <a:pPr marL="0" lvl="0" indent="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Signals are sent through neural structures that project directly to the amygdala (important emotional reaction center)</a:t>
            </a:r>
            <a:endParaRPr/>
          </a:p>
          <a:p>
            <a:pPr marL="0" lvl="0" indent="0" algn="l" rtl="0">
              <a:spcBef>
                <a:spcPts val="400"/>
              </a:spcBef>
              <a:spcAft>
                <a:spcPts val="0"/>
              </a:spcAft>
              <a:buClr>
                <a:srgbClr val="6CB255"/>
              </a:buClr>
              <a:buSzPts val="2000"/>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1"/>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PHEROMONES (CONT.)</a:t>
            </a:r>
            <a:endParaRPr/>
          </a:p>
        </p:txBody>
      </p:sp>
      <p:sp>
        <p:nvSpPr>
          <p:cNvPr id="207" name="Google Shape;207;p31"/>
          <p:cNvSpPr txBox="1">
            <a:spLocks noGrp="1"/>
          </p:cNvSpPr>
          <p:nvPr>
            <p:ph type="body" idx="1"/>
          </p:nvPr>
        </p:nvSpPr>
        <p:spPr>
          <a:xfrm>
            <a:off x="457200" y="1274618"/>
            <a:ext cx="8062912" cy="4735746"/>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Flehmen response = curling of upper lip to help pheromones enter the VNO</a:t>
            </a:r>
            <a:endParaRPr/>
          </a:p>
          <a:p>
            <a:pPr marL="0" lvl="0" indent="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VNO seems to be a vestige in humans (vestigial structure = no longer serves an important function in the organism or is non-functional)</a:t>
            </a:r>
            <a:endParaRPr/>
          </a:p>
          <a:p>
            <a:pPr marL="0" lvl="0" indent="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VNO in other animals can influence mating, timing of puberty, reproductive cycles, etc.</a:t>
            </a:r>
            <a:endParaRPr/>
          </a:p>
          <a:p>
            <a:pPr marL="0" lvl="0" indent="0" algn="l" rtl="0">
              <a:spcBef>
                <a:spcPts val="1200"/>
              </a:spcBef>
              <a:spcAft>
                <a:spcPts val="0"/>
              </a:spcAft>
              <a:buClr>
                <a:srgbClr val="6CB255"/>
              </a:buClr>
              <a:buSzPts val="2000"/>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2"/>
          <p:cNvSpPr txBox="1">
            <a:spLocks noGrp="1"/>
          </p:cNvSpPr>
          <p:nvPr>
            <p:ph type="body" idx="1"/>
          </p:nvPr>
        </p:nvSpPr>
        <p:spPr>
          <a:xfrm>
            <a:off x="457200" y="4843982"/>
            <a:ext cx="8062800" cy="1166400"/>
          </a:xfrm>
          <a:prstGeom prst="rect">
            <a:avLst/>
          </a:prstGeom>
        </p:spPr>
        <p:txBody>
          <a:bodyPr spcFirstLastPara="1" wrap="square" lIns="91425" tIns="45700" rIns="91425" bIns="45700" anchor="t" anchorCtr="0">
            <a:noAutofit/>
          </a:bodyPr>
          <a:lstStyle/>
          <a:p>
            <a:pPr marL="0" lvl="0" indent="0" algn="l" rtl="0">
              <a:spcBef>
                <a:spcPts val="400"/>
              </a:spcBef>
              <a:spcAft>
                <a:spcPts val="600"/>
              </a:spcAft>
              <a:buNone/>
            </a:pPr>
            <a:r>
              <a:rPr lang="en-US" sz="1100" b="1">
                <a:solidFill>
                  <a:srgbClr val="555555"/>
                </a:solidFill>
                <a:highlight>
                  <a:srgbClr val="EDEDED"/>
                </a:highlight>
              </a:rPr>
              <a:t>Figure 36.9</a:t>
            </a:r>
            <a:r>
              <a:rPr lang="en-US" sz="1100">
                <a:solidFill>
                  <a:srgbClr val="555555"/>
                </a:solidFill>
                <a:highlight>
                  <a:srgbClr val="EDEDED"/>
                </a:highlight>
              </a:rPr>
              <a:t> The flehmen response in this tiger results in the curling of the upper lip and helps airborne pheromone molecules enter the vomeronasal organ. (credit: modification of work by "chadh"/Flickr)</a:t>
            </a:r>
            <a:endParaRPr sz="1100"/>
          </a:p>
        </p:txBody>
      </p:sp>
      <p:pic>
        <p:nvPicPr>
          <p:cNvPr id="214" name="Google Shape;214;p32"/>
          <p:cNvPicPr preferRelativeResize="0"/>
          <p:nvPr/>
        </p:nvPicPr>
        <p:blipFill>
          <a:blip r:embed="rId3">
            <a:alphaModFix/>
          </a:blip>
          <a:stretch>
            <a:fillRect/>
          </a:stretch>
        </p:blipFill>
        <p:spPr>
          <a:xfrm>
            <a:off x="1355038" y="259550"/>
            <a:ext cx="6433925" cy="42695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3"/>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TASTE</a:t>
            </a:r>
            <a:endParaRPr/>
          </a:p>
        </p:txBody>
      </p:sp>
      <p:sp>
        <p:nvSpPr>
          <p:cNvPr id="220" name="Google Shape;220;p33"/>
          <p:cNvSpPr txBox="1">
            <a:spLocks noGrp="1"/>
          </p:cNvSpPr>
          <p:nvPr>
            <p:ph type="body" idx="1"/>
          </p:nvPr>
        </p:nvSpPr>
        <p:spPr>
          <a:xfrm>
            <a:off x="457200" y="1330036"/>
            <a:ext cx="8062912" cy="4680328"/>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Primary organ = taste buds (clusters of gustatory receptors)</a:t>
            </a:r>
            <a:endParaRPr/>
          </a:p>
          <a:p>
            <a:pPr marL="617220" lvl="1" indent="-2286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Elongated cells with microvilli extending into the taste bud pore</a:t>
            </a:r>
            <a:endParaRPr/>
          </a:p>
          <a:p>
            <a:pPr marL="617220" lvl="1" indent="-2286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Tastants (food molecules) dissolve in saliva and then bind to their respective receptors</a:t>
            </a:r>
            <a:endParaRPr/>
          </a:p>
          <a:p>
            <a:pPr marL="0" lvl="0" indent="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Taste buds located on papillae (bumps) within the tongue.</a:t>
            </a:r>
            <a:endParaRPr/>
          </a:p>
          <a:p>
            <a:pPr marL="0" lvl="0" indent="0" algn="l" rtl="0">
              <a:spcBef>
                <a:spcPts val="1200"/>
              </a:spcBef>
              <a:spcAft>
                <a:spcPts val="0"/>
              </a:spcAft>
              <a:buClr>
                <a:srgbClr val="6CB255"/>
              </a:buClr>
              <a:buSzPts val="2000"/>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4"/>
          <p:cNvSpPr txBox="1">
            <a:spLocks noGrp="1"/>
          </p:cNvSpPr>
          <p:nvPr>
            <p:ph type="body" idx="1"/>
          </p:nvPr>
        </p:nvSpPr>
        <p:spPr>
          <a:xfrm>
            <a:off x="457200" y="4843982"/>
            <a:ext cx="8062912" cy="1166382"/>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SzPts val="1600"/>
              <a:buAutoNum type="alphaLcParenBoth"/>
            </a:pPr>
            <a:r>
              <a:rPr lang="en-US" sz="1600"/>
              <a:t>Foliate, circumvallate, and fungiform papillae are located on different regions of the tongue.</a:t>
            </a:r>
            <a:endParaRPr sz="1600">
              <a:solidFill>
                <a:srgbClr val="6CB255"/>
              </a:solidFill>
            </a:endParaRPr>
          </a:p>
          <a:p>
            <a:pPr marL="342900" lvl="0" indent="-342900" algn="l" rtl="0">
              <a:lnSpc>
                <a:spcPct val="90000"/>
              </a:lnSpc>
              <a:spcBef>
                <a:spcPts val="920"/>
              </a:spcBef>
              <a:spcAft>
                <a:spcPts val="0"/>
              </a:spcAft>
              <a:buSzPts val="1600"/>
              <a:buAutoNum type="alphaLcParenBoth"/>
            </a:pPr>
            <a:r>
              <a:rPr lang="en-US" sz="1600"/>
              <a:t>Foliate papillae are prominent protrusions on this light micrograph. (credit a: modification of work by NCI; scale-bar data from Matt Russell)</a:t>
            </a:r>
            <a:endParaRPr/>
          </a:p>
        </p:txBody>
      </p:sp>
      <p:pic>
        <p:nvPicPr>
          <p:cNvPr id="226" name="Google Shape;226;p34" descr="An illustration shows small, filiform papillae scattered across the front two thirds of the tongue. Larger circumvallate papillae form an inverted V at the back of the tongue. Medium-sized fungiform papillae are shown scattered across the back two thirds of the tongue. Foliate papillae form ridges on the back edges of the tongue. A micrograph shows a cross-section of a tongue in which the foliate papillae can be seen as square protrusions about 200 microns across and deep."/>
          <p:cNvPicPr preferRelativeResize="0">
            <a:picLocks noGrp="1"/>
          </p:cNvPicPr>
          <p:nvPr>
            <p:ph type="pic" idx="2"/>
          </p:nvPr>
        </p:nvPicPr>
        <p:blipFill rotWithShape="1">
          <a:blip r:embed="rId3">
            <a:alphaModFix/>
          </a:blip>
          <a:srcRect t="-9277" b="-9276"/>
          <a:stretch/>
        </p:blipFill>
        <p:spPr>
          <a:xfrm>
            <a:off x="457199" y="1122386"/>
            <a:ext cx="8062913" cy="3500071"/>
          </a:xfrm>
          <a:prstGeom prst="rect">
            <a:avLst/>
          </a:prstGeom>
          <a:noFill/>
          <a:ln>
            <a:noFill/>
          </a:ln>
        </p:spPr>
      </p:pic>
      <p:sp>
        <p:nvSpPr>
          <p:cNvPr id="227" name="Google Shape;227;p34"/>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TASTE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8"/>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36.1: SENSORY PROCESSES</a:t>
            </a:r>
            <a:endParaRPr/>
          </a:p>
        </p:txBody>
      </p:sp>
      <p:sp>
        <p:nvSpPr>
          <p:cNvPr id="63" name="Google Shape;63;p8"/>
          <p:cNvSpPr txBox="1">
            <a:spLocks noGrp="1"/>
          </p:cNvSpPr>
          <p:nvPr>
            <p:ph type="body" idx="1"/>
          </p:nvPr>
        </p:nvSpPr>
        <p:spPr>
          <a:xfrm>
            <a:off x="457200" y="1288473"/>
            <a:ext cx="8062912" cy="4721891"/>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800"/>
              <a:buFont typeface="Arial"/>
              <a:buChar char="•"/>
            </a:pPr>
            <a:r>
              <a:rPr lang="en-US" sz="2800"/>
              <a:t>The senses provide information from both the internal and external environment.</a:t>
            </a:r>
            <a:endParaRPr/>
          </a:p>
          <a:p>
            <a:pPr marL="342900" lvl="0" indent="-342900" algn="l" rtl="0">
              <a:spcBef>
                <a:spcPts val="1160"/>
              </a:spcBef>
              <a:spcAft>
                <a:spcPts val="0"/>
              </a:spcAft>
              <a:buSzPts val="2800"/>
              <a:buFont typeface="Arial"/>
              <a:buChar char="•"/>
            </a:pPr>
            <a:r>
              <a:rPr lang="en-US" sz="2800"/>
              <a:t>Provides information needed to maintain homeostasis and to interact with the outside world.</a:t>
            </a:r>
            <a:endParaRPr sz="28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5"/>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STRUCTURALLY DISTINCT PAPILLAE</a:t>
            </a:r>
            <a:endParaRPr/>
          </a:p>
        </p:txBody>
      </p:sp>
      <p:sp>
        <p:nvSpPr>
          <p:cNvPr id="233" name="Google Shape;233;p35"/>
          <p:cNvSpPr txBox="1">
            <a:spLocks noGrp="1"/>
          </p:cNvSpPr>
          <p:nvPr>
            <p:ph type="body" idx="1"/>
          </p:nvPr>
        </p:nvSpPr>
        <p:spPr>
          <a:xfrm>
            <a:off x="457200" y="1316182"/>
            <a:ext cx="8062912" cy="4694182"/>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Filiform</a:t>
            </a:r>
            <a:endParaRPr/>
          </a:p>
          <a:p>
            <a:pPr marL="617220" lvl="1" indent="-228600" algn="l" rtl="0">
              <a:lnSpc>
                <a:spcPct val="107000"/>
              </a:lnSpc>
              <a:spcBef>
                <a:spcPts val="0"/>
              </a:spcBef>
              <a:spcAft>
                <a:spcPts val="0"/>
              </a:spcAft>
              <a:buSzPts val="2800"/>
              <a:buFont typeface="Courier New"/>
              <a:buChar char="o"/>
            </a:pPr>
            <a:r>
              <a:rPr lang="en-US" sz="2800">
                <a:latin typeface="Calibri"/>
                <a:ea typeface="Calibri"/>
                <a:cs typeface="Calibri"/>
                <a:sym typeface="Calibri"/>
              </a:rPr>
              <a:t>Located across tongue</a:t>
            </a:r>
            <a:endParaRPr/>
          </a:p>
          <a:p>
            <a:pPr marL="617220" lvl="1" indent="-228600" algn="l" rtl="0">
              <a:lnSpc>
                <a:spcPct val="107000"/>
              </a:lnSpc>
              <a:spcBef>
                <a:spcPts val="0"/>
              </a:spcBef>
              <a:spcAft>
                <a:spcPts val="0"/>
              </a:spcAft>
              <a:buSzPts val="2800"/>
              <a:buFont typeface="Courier New"/>
              <a:buChar char="o"/>
            </a:pPr>
            <a:r>
              <a:rPr lang="en-US" sz="2800">
                <a:latin typeface="Calibri"/>
                <a:ea typeface="Calibri"/>
                <a:cs typeface="Calibri"/>
                <a:sym typeface="Calibri"/>
              </a:rPr>
              <a:t>Tactile functioning</a:t>
            </a:r>
            <a:endParaRPr/>
          </a:p>
          <a:p>
            <a:pPr marL="617220" lvl="1" indent="-228600" algn="l" rtl="0">
              <a:lnSpc>
                <a:spcPct val="107000"/>
              </a:lnSpc>
              <a:spcBef>
                <a:spcPts val="0"/>
              </a:spcBef>
              <a:spcAft>
                <a:spcPts val="0"/>
              </a:spcAft>
              <a:buSzPts val="2800"/>
              <a:buFont typeface="Courier New"/>
              <a:buChar char="o"/>
            </a:pPr>
            <a:r>
              <a:rPr lang="en-US" sz="2800">
                <a:latin typeface="Calibri"/>
                <a:ea typeface="Calibri"/>
                <a:cs typeface="Calibri"/>
                <a:sym typeface="Calibri"/>
              </a:rPr>
              <a:t>No taste cells</a:t>
            </a:r>
            <a:endParaRPr/>
          </a:p>
          <a:p>
            <a:pPr marL="0" lvl="0" indent="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Fungiform</a:t>
            </a:r>
            <a:endParaRPr/>
          </a:p>
          <a:p>
            <a:pPr marL="617220" lvl="1" indent="-228600" algn="l" rtl="0">
              <a:lnSpc>
                <a:spcPct val="107000"/>
              </a:lnSpc>
              <a:spcBef>
                <a:spcPts val="0"/>
              </a:spcBef>
              <a:spcAft>
                <a:spcPts val="0"/>
              </a:spcAft>
              <a:buSzPts val="2800"/>
              <a:buFont typeface="Courier New"/>
              <a:buChar char="o"/>
            </a:pPr>
            <a:r>
              <a:rPr lang="en-US" sz="2800">
                <a:latin typeface="Calibri"/>
                <a:ea typeface="Calibri"/>
                <a:cs typeface="Calibri"/>
                <a:sym typeface="Calibri"/>
              </a:rPr>
              <a:t>Located in anterior two-thirds</a:t>
            </a:r>
            <a:endParaRPr/>
          </a:p>
          <a:p>
            <a:pPr marL="617220" lvl="1" indent="-228600" algn="l" rtl="0">
              <a:lnSpc>
                <a:spcPct val="107000"/>
              </a:lnSpc>
              <a:spcBef>
                <a:spcPts val="0"/>
              </a:spcBef>
              <a:spcAft>
                <a:spcPts val="0"/>
              </a:spcAft>
              <a:buSzPts val="2800"/>
              <a:buFont typeface="Courier New"/>
              <a:buChar char="o"/>
            </a:pPr>
            <a:r>
              <a:rPr lang="en-US" sz="2800">
                <a:latin typeface="Calibri"/>
                <a:ea typeface="Calibri"/>
                <a:cs typeface="Calibri"/>
                <a:sym typeface="Calibri"/>
              </a:rPr>
              <a:t>Each contains one to eight taste buds</a:t>
            </a:r>
            <a:endParaRPr/>
          </a:p>
          <a:p>
            <a:pPr marL="617220" lvl="1" indent="-228600" algn="l" rtl="0">
              <a:lnSpc>
                <a:spcPct val="107000"/>
              </a:lnSpc>
              <a:spcBef>
                <a:spcPts val="800"/>
              </a:spcBef>
              <a:spcAft>
                <a:spcPts val="0"/>
              </a:spcAft>
              <a:buSzPts val="2800"/>
              <a:buFont typeface="Courier New"/>
              <a:buChar char="o"/>
            </a:pPr>
            <a:r>
              <a:rPr lang="en-US" sz="2800">
                <a:latin typeface="Calibri"/>
                <a:ea typeface="Calibri"/>
                <a:cs typeface="Calibri"/>
                <a:sym typeface="Calibri"/>
              </a:rPr>
              <a:t>Contain receptors for pressure and temperature </a:t>
            </a:r>
            <a:endParaRPr sz="28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6"/>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STRUCTURALLY DISTINCT PAPILLAE (CONT.)</a:t>
            </a:r>
            <a:endParaRPr/>
          </a:p>
        </p:txBody>
      </p:sp>
      <p:sp>
        <p:nvSpPr>
          <p:cNvPr id="239" name="Google Shape;239;p36"/>
          <p:cNvSpPr txBox="1">
            <a:spLocks noGrp="1"/>
          </p:cNvSpPr>
          <p:nvPr>
            <p:ph type="body" idx="1"/>
          </p:nvPr>
        </p:nvSpPr>
        <p:spPr>
          <a:xfrm>
            <a:off x="457200" y="1357745"/>
            <a:ext cx="8062912" cy="4652619"/>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Circumvallate</a:t>
            </a:r>
            <a:endParaRPr/>
          </a:p>
          <a:p>
            <a:pPr marL="617220" lvl="1" indent="-228600" algn="l" rtl="0">
              <a:lnSpc>
                <a:spcPct val="107000"/>
              </a:lnSpc>
              <a:spcBef>
                <a:spcPts val="0"/>
              </a:spcBef>
              <a:spcAft>
                <a:spcPts val="0"/>
              </a:spcAft>
              <a:buSzPts val="2800"/>
              <a:buFont typeface="Courier New"/>
              <a:buChar char="o"/>
            </a:pPr>
            <a:r>
              <a:rPr lang="en-US" sz="2800">
                <a:latin typeface="Calibri"/>
                <a:ea typeface="Calibri"/>
                <a:cs typeface="Calibri"/>
                <a:sym typeface="Calibri"/>
              </a:rPr>
              <a:t>Form V near posterior margin</a:t>
            </a:r>
            <a:endParaRPr/>
          </a:p>
          <a:p>
            <a:pPr marL="617220" lvl="1" indent="-228600" algn="l" rtl="0">
              <a:lnSpc>
                <a:spcPct val="107000"/>
              </a:lnSpc>
              <a:spcBef>
                <a:spcPts val="0"/>
              </a:spcBef>
              <a:spcAft>
                <a:spcPts val="0"/>
              </a:spcAft>
              <a:buSzPts val="2800"/>
              <a:buFont typeface="Courier New"/>
              <a:buChar char="o"/>
            </a:pPr>
            <a:r>
              <a:rPr lang="en-US" sz="2800">
                <a:latin typeface="Calibri"/>
                <a:ea typeface="Calibri"/>
                <a:cs typeface="Calibri"/>
                <a:sym typeface="Calibri"/>
              </a:rPr>
              <a:t>Contain up to 100-250 taste buds </a:t>
            </a:r>
            <a:endParaRPr/>
          </a:p>
          <a:p>
            <a:pPr marL="0" lvl="0" indent="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Foliate</a:t>
            </a:r>
            <a:endParaRPr/>
          </a:p>
          <a:p>
            <a:pPr marL="617220" lvl="1" indent="-228600" algn="l" rtl="0">
              <a:lnSpc>
                <a:spcPct val="107000"/>
              </a:lnSpc>
              <a:spcBef>
                <a:spcPts val="0"/>
              </a:spcBef>
              <a:spcAft>
                <a:spcPts val="0"/>
              </a:spcAft>
              <a:buSzPts val="2800"/>
              <a:buFont typeface="Courier New"/>
              <a:buChar char="o"/>
            </a:pPr>
            <a:r>
              <a:rPr lang="en-US" sz="2800">
                <a:latin typeface="Calibri"/>
                <a:ea typeface="Calibri"/>
                <a:cs typeface="Calibri"/>
                <a:sym typeface="Calibri"/>
              </a:rPr>
              <a:t>Located along parallel folds along edges and towards back</a:t>
            </a:r>
            <a:endParaRPr/>
          </a:p>
          <a:p>
            <a:pPr marL="617220" lvl="1" indent="-228600" algn="l" rtl="0">
              <a:lnSpc>
                <a:spcPct val="107000"/>
              </a:lnSpc>
              <a:spcBef>
                <a:spcPts val="0"/>
              </a:spcBef>
              <a:spcAft>
                <a:spcPts val="0"/>
              </a:spcAft>
              <a:buSzPts val="2800"/>
              <a:buFont typeface="Courier New"/>
              <a:buChar char="o"/>
            </a:pPr>
            <a:r>
              <a:rPr lang="en-US" sz="2800">
                <a:latin typeface="Calibri"/>
                <a:ea typeface="Calibri"/>
                <a:cs typeface="Calibri"/>
                <a:sym typeface="Calibri"/>
              </a:rPr>
              <a:t>Contain about 1300 taste buds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7"/>
          <p:cNvSpPr txBox="1">
            <a:spLocks noGrp="1"/>
          </p:cNvSpPr>
          <p:nvPr>
            <p:ph type="body" idx="1"/>
          </p:nvPr>
        </p:nvSpPr>
        <p:spPr>
          <a:xfrm>
            <a:off x="457200" y="5468471"/>
            <a:ext cx="8062912" cy="132173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800"/>
              <a:buNone/>
            </a:pPr>
            <a:r>
              <a:rPr lang="en-US" sz="1800"/>
              <a:t>In humans, there are five primary tastes, and each taste has only one corresponding type of receptor. Thus, like olfaction, each receptor is specific to its stimulus (tastant). Transduction of the five tastes happens through different mechanisms that reflect the molecular composition of the tastant.</a:t>
            </a:r>
            <a:endParaRPr/>
          </a:p>
        </p:txBody>
      </p:sp>
      <p:sp>
        <p:nvSpPr>
          <p:cNvPr id="245" name="Google Shape;245;p37"/>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TASTE</a:t>
            </a:r>
            <a:endParaRPr/>
          </a:p>
        </p:txBody>
      </p:sp>
      <p:pic>
        <p:nvPicPr>
          <p:cNvPr id="246" name="Google Shape;246;p37"/>
          <p:cNvPicPr preferRelativeResize="0">
            <a:picLocks noGrp="1"/>
          </p:cNvPicPr>
          <p:nvPr>
            <p:ph type="pic" idx="2"/>
          </p:nvPr>
        </p:nvPicPr>
        <p:blipFill rotWithShape="1">
          <a:blip r:embed="rId3">
            <a:alphaModFix/>
          </a:blip>
          <a:srcRect/>
          <a:stretch/>
        </p:blipFill>
        <p:spPr>
          <a:xfrm>
            <a:off x="2904565" y="-377723"/>
            <a:ext cx="5920347" cy="5712723"/>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8"/>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160"/>
              <a:buFont typeface="Arial Black"/>
              <a:buNone/>
            </a:pPr>
            <a:r>
              <a:rPr lang="en-US" sz="2160"/>
              <a:t>TRANSDUCTION DEPENDS ON THE CHEMICAL NATURE OF THE TASTANT</a:t>
            </a:r>
            <a:endParaRPr sz="2160"/>
          </a:p>
        </p:txBody>
      </p:sp>
      <p:sp>
        <p:nvSpPr>
          <p:cNvPr id="252" name="Google Shape;252;p38"/>
          <p:cNvSpPr txBox="1">
            <a:spLocks noGrp="1"/>
          </p:cNvSpPr>
          <p:nvPr>
            <p:ph type="body" idx="1"/>
          </p:nvPr>
        </p:nvSpPr>
        <p:spPr>
          <a:xfrm>
            <a:off x="457200" y="1330036"/>
            <a:ext cx="8062912" cy="4680328"/>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Salty tastant provides sodium ions (from NaCl)</a:t>
            </a:r>
            <a:endParaRPr/>
          </a:p>
          <a:p>
            <a:pPr marL="0" lvl="0" indent="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Sour tastant triggers increases in H+ concentrations</a:t>
            </a:r>
            <a:endParaRPr/>
          </a:p>
          <a:p>
            <a:pPr marL="0" lvl="0" indent="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Sweet, bitter, and sour require a G-protein coupled receptor</a:t>
            </a:r>
            <a:endParaRPr/>
          </a:p>
          <a:p>
            <a:pPr marL="0" lvl="0" indent="0" algn="l" rtl="0">
              <a:lnSpc>
                <a:spcPct val="107000"/>
              </a:lnSpc>
              <a:spcBef>
                <a:spcPts val="600"/>
              </a:spcBef>
              <a:spcAft>
                <a:spcPts val="0"/>
              </a:spcAft>
              <a:buSzPts val="2800"/>
              <a:buFont typeface="Noto Sans Symbols"/>
              <a:buChar char="▪"/>
            </a:pPr>
            <a:r>
              <a:rPr lang="en-US" sz="2800">
                <a:latin typeface="Calibri"/>
                <a:ea typeface="Calibri"/>
                <a:cs typeface="Calibri"/>
                <a:sym typeface="Calibri"/>
              </a:rPr>
              <a:t>Both taste and smell decline with age in humans (dramatically after age of 50).</a:t>
            </a:r>
            <a:endParaRPr/>
          </a:p>
          <a:p>
            <a:pPr marL="0" lvl="0" indent="0" algn="l" rtl="0">
              <a:spcBef>
                <a:spcPts val="1200"/>
              </a:spcBef>
              <a:spcAft>
                <a:spcPts val="0"/>
              </a:spcAft>
              <a:buClr>
                <a:srgbClr val="6CB255"/>
              </a:buClr>
              <a:buSzPts val="2000"/>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9"/>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SMELL IN THE BRAIN</a:t>
            </a:r>
            <a:endParaRPr/>
          </a:p>
        </p:txBody>
      </p:sp>
      <p:sp>
        <p:nvSpPr>
          <p:cNvPr id="258" name="Google Shape;258;p39"/>
          <p:cNvSpPr txBox="1">
            <a:spLocks noGrp="1"/>
          </p:cNvSpPr>
          <p:nvPr>
            <p:ph type="body" idx="1"/>
          </p:nvPr>
        </p:nvSpPr>
        <p:spPr>
          <a:xfrm>
            <a:off x="457200" y="1274618"/>
            <a:ext cx="8062912" cy="4735746"/>
          </a:xfrm>
          <a:prstGeom prst="rect">
            <a:avLst/>
          </a:prstGeom>
          <a:noFill/>
          <a:ln>
            <a:noFill/>
          </a:ln>
        </p:spPr>
        <p:txBody>
          <a:bodyPr spcFirstLastPara="1" wrap="square" lIns="91425" tIns="45700" rIns="91425" bIns="45700" anchor="t" anchorCtr="0">
            <a:noAutofit/>
          </a:bodyPr>
          <a:lstStyle/>
          <a:p>
            <a:pPr marL="0" lvl="0" indent="0" algn="l" rtl="0">
              <a:lnSpc>
                <a:spcPct val="87000"/>
              </a:lnSpc>
              <a:spcBef>
                <a:spcPts val="0"/>
              </a:spcBef>
              <a:spcAft>
                <a:spcPts val="0"/>
              </a:spcAft>
              <a:buSzPts val="2590"/>
              <a:buFont typeface="Noto Sans Symbols"/>
              <a:buChar char="▪"/>
            </a:pPr>
            <a:r>
              <a:rPr lang="en-US" sz="2590">
                <a:latin typeface="Calibri"/>
                <a:ea typeface="Calibri"/>
                <a:cs typeface="Calibri"/>
                <a:sym typeface="Calibri"/>
              </a:rPr>
              <a:t>Olfactory epithelium to olfactory bulb through thin, unmyelinated axons.</a:t>
            </a:r>
            <a:endParaRPr/>
          </a:p>
          <a:p>
            <a:pPr marL="0" lvl="0" indent="0" algn="l" rtl="0">
              <a:lnSpc>
                <a:spcPct val="87000"/>
              </a:lnSpc>
              <a:spcBef>
                <a:spcPts val="0"/>
              </a:spcBef>
              <a:spcAft>
                <a:spcPts val="0"/>
              </a:spcAft>
              <a:buSzPts val="2590"/>
              <a:buFont typeface="Noto Sans Symbols"/>
              <a:buChar char="▪"/>
            </a:pPr>
            <a:r>
              <a:rPr lang="en-US" sz="2590">
                <a:latin typeface="Calibri"/>
                <a:ea typeface="Calibri"/>
                <a:cs typeface="Calibri"/>
                <a:sym typeface="Calibri"/>
              </a:rPr>
              <a:t>Olfactory bulb is made of neural clusters called glomeruli.</a:t>
            </a:r>
            <a:endParaRPr/>
          </a:p>
          <a:p>
            <a:pPr marL="0" lvl="0" indent="0" algn="l" rtl="0">
              <a:lnSpc>
                <a:spcPct val="87000"/>
              </a:lnSpc>
              <a:spcBef>
                <a:spcPts val="0"/>
              </a:spcBef>
              <a:spcAft>
                <a:spcPts val="0"/>
              </a:spcAft>
              <a:buSzPts val="2590"/>
              <a:buFont typeface="Noto Sans Symbols"/>
              <a:buChar char="▪"/>
            </a:pPr>
            <a:r>
              <a:rPr lang="en-US" sz="2590">
                <a:latin typeface="Calibri"/>
                <a:ea typeface="Calibri"/>
                <a:cs typeface="Calibri"/>
                <a:sym typeface="Calibri"/>
              </a:rPr>
              <a:t>From glomeruli signals go the olfactory cortex and then to the frontal cortex and thalamus.</a:t>
            </a:r>
            <a:endParaRPr/>
          </a:p>
          <a:p>
            <a:pPr marL="0" lvl="0" indent="0" algn="l" rtl="0">
              <a:lnSpc>
                <a:spcPct val="87000"/>
              </a:lnSpc>
              <a:spcBef>
                <a:spcPts val="0"/>
              </a:spcBef>
              <a:spcAft>
                <a:spcPts val="0"/>
              </a:spcAft>
              <a:buSzPts val="2590"/>
              <a:buFont typeface="Noto Sans Symbols"/>
              <a:buChar char="▪"/>
            </a:pPr>
            <a:r>
              <a:rPr lang="en-US" sz="2590">
                <a:latin typeface="Calibri"/>
                <a:ea typeface="Calibri"/>
                <a:cs typeface="Calibri"/>
                <a:sym typeface="Calibri"/>
              </a:rPr>
              <a:t>Signals can also travel directly to the amygdala and then the hypothalamus, thalamus, and frontal cortex.</a:t>
            </a:r>
            <a:endParaRPr/>
          </a:p>
          <a:p>
            <a:pPr marL="0" lvl="0" indent="0" algn="l" rtl="0">
              <a:lnSpc>
                <a:spcPct val="87000"/>
              </a:lnSpc>
              <a:spcBef>
                <a:spcPts val="0"/>
              </a:spcBef>
              <a:spcAft>
                <a:spcPts val="0"/>
              </a:spcAft>
              <a:buSzPts val="2590"/>
              <a:buFont typeface="Noto Sans Symbols"/>
              <a:buChar char="▪"/>
            </a:pPr>
            <a:r>
              <a:rPr lang="en-US" sz="2590">
                <a:latin typeface="Calibri"/>
                <a:ea typeface="Calibri"/>
                <a:cs typeface="Calibri"/>
                <a:sym typeface="Calibri"/>
              </a:rPr>
              <a:t>Signals can also directly travel to the cortical center in the temporal lobe (important for memories).</a:t>
            </a:r>
            <a:endParaRPr/>
          </a:p>
          <a:p>
            <a:pPr marL="0" lvl="0" indent="0" algn="l" rtl="0">
              <a:lnSpc>
                <a:spcPct val="87000"/>
              </a:lnSpc>
              <a:spcBef>
                <a:spcPts val="0"/>
              </a:spcBef>
              <a:spcAft>
                <a:spcPts val="0"/>
              </a:spcAft>
              <a:buSzPts val="2590"/>
              <a:buFont typeface="Noto Sans Symbols"/>
              <a:buChar char="▪"/>
            </a:pPr>
            <a:r>
              <a:rPr lang="en-US" sz="2590">
                <a:latin typeface="Calibri"/>
                <a:ea typeface="Calibri"/>
                <a:cs typeface="Calibri"/>
                <a:sym typeface="Calibri"/>
              </a:rPr>
              <a:t>Olfaction is finally perceived in the areas of the brain that deal with memory, emotions, reproduction, and thought.</a:t>
            </a:r>
            <a:endParaRPr/>
          </a:p>
          <a:p>
            <a:pPr marL="0" lvl="0" indent="0" algn="l" rtl="0">
              <a:lnSpc>
                <a:spcPct val="80000"/>
              </a:lnSpc>
              <a:spcBef>
                <a:spcPts val="1170"/>
              </a:spcBef>
              <a:spcAft>
                <a:spcPts val="0"/>
              </a:spcAft>
              <a:buClr>
                <a:srgbClr val="6CB255"/>
              </a:buClr>
              <a:buSzPts val="1850"/>
              <a:buNone/>
            </a:pPr>
            <a:endParaRPr sz="185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40"/>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TASTE IN THE BRAIN</a:t>
            </a:r>
            <a:endParaRPr/>
          </a:p>
        </p:txBody>
      </p:sp>
      <p:sp>
        <p:nvSpPr>
          <p:cNvPr id="264" name="Google Shape;264;p40"/>
          <p:cNvSpPr txBox="1">
            <a:spLocks noGrp="1"/>
          </p:cNvSpPr>
          <p:nvPr>
            <p:ph type="body" idx="1"/>
          </p:nvPr>
        </p:nvSpPr>
        <p:spPr>
          <a:xfrm>
            <a:off x="457200" y="1274618"/>
            <a:ext cx="8062912" cy="4735746"/>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Signals from the tongue, esophagus, and the palate are sent to the medulla.</a:t>
            </a:r>
            <a:endParaRPr/>
          </a:p>
          <a:p>
            <a:pPr marL="0" lvl="0" indent="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From the medulla signals are sent to the thalamus and then to the primary gustatory cortex (within the cerebral cortex).</a:t>
            </a:r>
            <a:endParaRPr/>
          </a:p>
          <a:p>
            <a:pPr marL="0" lvl="0" indent="0" algn="l" rtl="0">
              <a:spcBef>
                <a:spcPts val="1200"/>
              </a:spcBef>
              <a:spcAft>
                <a:spcPts val="0"/>
              </a:spcAft>
              <a:buClr>
                <a:srgbClr val="6CB255"/>
              </a:buClr>
              <a:buSzPts val="2000"/>
              <a:buNone/>
            </a:pP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41"/>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36.4: HEARING AND VESTIBULAR SENSATION</a:t>
            </a:r>
            <a:endParaRPr/>
          </a:p>
        </p:txBody>
      </p:sp>
      <p:sp>
        <p:nvSpPr>
          <p:cNvPr id="270" name="Google Shape;270;p41"/>
          <p:cNvSpPr txBox="1">
            <a:spLocks noGrp="1"/>
          </p:cNvSpPr>
          <p:nvPr>
            <p:ph type="body" idx="1"/>
          </p:nvPr>
        </p:nvSpPr>
        <p:spPr>
          <a:xfrm>
            <a:off x="457200" y="1302327"/>
            <a:ext cx="8062912" cy="4708037"/>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Audition (auditory system) = hearing</a:t>
            </a:r>
            <a:endParaRPr/>
          </a:p>
          <a:p>
            <a:pPr marL="1074420" lvl="1" indent="-3429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Stimuli are sound waves</a:t>
            </a:r>
            <a:endParaRPr sz="2800">
              <a:latin typeface="Calibri"/>
              <a:ea typeface="Calibri"/>
              <a:cs typeface="Calibri"/>
              <a:sym typeface="Calibri"/>
            </a:endParaRPr>
          </a:p>
          <a:p>
            <a:pPr marL="342900" marR="0" lvl="0" indent="-3429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Vestibular system = one’s movement (linear and angular) and balance</a:t>
            </a:r>
            <a:endParaRPr/>
          </a:p>
          <a:p>
            <a:pPr marL="0" lvl="0" indent="0" algn="l" rtl="0">
              <a:spcBef>
                <a:spcPts val="1200"/>
              </a:spcBef>
              <a:spcAft>
                <a:spcPts val="0"/>
              </a:spcAft>
              <a:buClr>
                <a:srgbClr val="6CB255"/>
              </a:buClr>
              <a:buSzPts val="2000"/>
              <a:buNone/>
            </a:pP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42"/>
          <p:cNvSpPr txBox="1">
            <a:spLocks noGrp="1"/>
          </p:cNvSpPr>
          <p:nvPr>
            <p:ph type="body" idx="1"/>
          </p:nvPr>
        </p:nvSpPr>
        <p:spPr>
          <a:xfrm>
            <a:off x="457200" y="5220500"/>
            <a:ext cx="8062912" cy="116638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6CB255"/>
              </a:buClr>
              <a:buSzPts val="2000"/>
              <a:buNone/>
            </a:pPr>
            <a:r>
              <a:rPr lang="en-US"/>
              <a:t>For sound waves, wavelength corresponds to pitch. Amplitude of the wave corresponds to volume. The sound wave shown with a dashed line is softer in volume than the sound wave shown with a solid line</a:t>
            </a:r>
            <a:r>
              <a:rPr lang="en-US" sz="1600"/>
              <a:t>. (credit: NIH)</a:t>
            </a:r>
            <a:endParaRPr/>
          </a:p>
        </p:txBody>
      </p:sp>
      <p:pic>
        <p:nvPicPr>
          <p:cNvPr id="276" name="Google Shape;276;p42" descr="A graph shows a regularly repeating sine wave that goes gradually up, then down, then up again. The distance between two crests is the wavelength. The amplitude is the height of the wave. On the graph, two waves with different wavelengths but the same amplitude are superimposed on one another."/>
          <p:cNvPicPr preferRelativeResize="0">
            <a:picLocks noGrp="1"/>
          </p:cNvPicPr>
          <p:nvPr>
            <p:ph type="pic" idx="2"/>
          </p:nvPr>
        </p:nvPicPr>
        <p:blipFill rotWithShape="1">
          <a:blip r:embed="rId3">
            <a:alphaModFix/>
          </a:blip>
          <a:srcRect l="-28764" r="-28763"/>
          <a:stretch/>
        </p:blipFill>
        <p:spPr>
          <a:xfrm>
            <a:off x="0" y="1072181"/>
            <a:ext cx="9161582" cy="3976998"/>
          </a:xfrm>
          <a:prstGeom prst="rect">
            <a:avLst/>
          </a:prstGeom>
          <a:noFill/>
          <a:ln>
            <a:noFill/>
          </a:ln>
        </p:spPr>
      </p:pic>
      <p:sp>
        <p:nvSpPr>
          <p:cNvPr id="277" name="Google Shape;277;p42"/>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SOUND WAVES</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43"/>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CHARACTERISTICS OF A SOUND WAVE</a:t>
            </a:r>
            <a:endParaRPr/>
          </a:p>
        </p:txBody>
      </p:sp>
      <p:sp>
        <p:nvSpPr>
          <p:cNvPr id="283" name="Google Shape;283;p43"/>
          <p:cNvSpPr txBox="1">
            <a:spLocks noGrp="1"/>
          </p:cNvSpPr>
          <p:nvPr>
            <p:ph type="body" idx="1"/>
          </p:nvPr>
        </p:nvSpPr>
        <p:spPr>
          <a:xfrm>
            <a:off x="457200" y="1302327"/>
            <a:ext cx="8062912" cy="4862946"/>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SzPts val="2600"/>
              <a:buFont typeface="Noto Sans Symbols"/>
              <a:buChar char="▪"/>
            </a:pPr>
            <a:r>
              <a:rPr lang="en-US" sz="2600">
                <a:latin typeface="Calibri"/>
                <a:ea typeface="Calibri"/>
                <a:cs typeface="Calibri"/>
                <a:sym typeface="Calibri"/>
              </a:rPr>
              <a:t>Frequency = pitch</a:t>
            </a:r>
            <a:endParaRPr/>
          </a:p>
          <a:p>
            <a:pPr marL="617220" lvl="1" indent="-228600" algn="l" rtl="0">
              <a:lnSpc>
                <a:spcPct val="107000"/>
              </a:lnSpc>
              <a:spcBef>
                <a:spcPts val="0"/>
              </a:spcBef>
              <a:spcAft>
                <a:spcPts val="0"/>
              </a:spcAft>
              <a:buSzPts val="2600"/>
              <a:buFont typeface="Noto Sans Symbols"/>
              <a:buChar char="∙"/>
            </a:pPr>
            <a:r>
              <a:rPr lang="en-US" sz="2600">
                <a:latin typeface="Calibri"/>
                <a:ea typeface="Calibri"/>
                <a:cs typeface="Calibri"/>
                <a:sym typeface="Calibri"/>
              </a:rPr>
              <a:t>Higher frequencies = higher pitch</a:t>
            </a:r>
            <a:endParaRPr/>
          </a:p>
          <a:p>
            <a:pPr marL="617220" lvl="1" indent="-228600" algn="l" rtl="0">
              <a:lnSpc>
                <a:spcPct val="107000"/>
              </a:lnSpc>
              <a:spcBef>
                <a:spcPts val="0"/>
              </a:spcBef>
              <a:spcAft>
                <a:spcPts val="0"/>
              </a:spcAft>
              <a:buSzPts val="2600"/>
              <a:buFont typeface="Noto Sans Symbols"/>
              <a:buChar char="∙"/>
            </a:pPr>
            <a:r>
              <a:rPr lang="en-US" sz="2600">
                <a:latin typeface="Calibri"/>
                <a:ea typeface="Calibri"/>
                <a:cs typeface="Calibri"/>
                <a:sym typeface="Calibri"/>
              </a:rPr>
              <a:t>Humans can perceive frequencies from 30 to 20,000 Hz</a:t>
            </a:r>
            <a:endParaRPr/>
          </a:p>
          <a:p>
            <a:pPr marL="617220" lvl="1" indent="-228600" algn="l" rtl="0">
              <a:lnSpc>
                <a:spcPct val="107000"/>
              </a:lnSpc>
              <a:spcBef>
                <a:spcPts val="0"/>
              </a:spcBef>
              <a:spcAft>
                <a:spcPts val="0"/>
              </a:spcAft>
              <a:buSzPts val="2600"/>
              <a:buFont typeface="Noto Sans Symbols"/>
              <a:buChar char="∙"/>
            </a:pPr>
            <a:r>
              <a:rPr lang="en-US" sz="2600">
                <a:latin typeface="Calibri"/>
                <a:ea typeface="Calibri"/>
                <a:cs typeface="Calibri"/>
                <a:sym typeface="Calibri"/>
              </a:rPr>
              <a:t>Dogs up to 40,000 Hz</a:t>
            </a:r>
            <a:endParaRPr/>
          </a:p>
          <a:p>
            <a:pPr marL="617220" lvl="1" indent="-228600" algn="l" rtl="0">
              <a:lnSpc>
                <a:spcPct val="107000"/>
              </a:lnSpc>
              <a:spcBef>
                <a:spcPts val="0"/>
              </a:spcBef>
              <a:spcAft>
                <a:spcPts val="0"/>
              </a:spcAft>
              <a:buSzPts val="2600"/>
              <a:buFont typeface="Noto Sans Symbols"/>
              <a:buChar char="∙"/>
            </a:pPr>
            <a:r>
              <a:rPr lang="en-US" sz="2600">
                <a:latin typeface="Calibri"/>
                <a:ea typeface="Calibri"/>
                <a:cs typeface="Calibri"/>
                <a:sym typeface="Calibri"/>
              </a:rPr>
              <a:t>Cats up to 60,000 Hz</a:t>
            </a:r>
            <a:endParaRPr/>
          </a:p>
          <a:p>
            <a:pPr marL="617220" lvl="1" indent="-228600" algn="l" rtl="0">
              <a:lnSpc>
                <a:spcPct val="107000"/>
              </a:lnSpc>
              <a:spcBef>
                <a:spcPts val="0"/>
              </a:spcBef>
              <a:spcAft>
                <a:spcPts val="0"/>
              </a:spcAft>
              <a:buSzPts val="2600"/>
              <a:buFont typeface="Noto Sans Symbols"/>
              <a:buChar char="∙"/>
            </a:pPr>
            <a:r>
              <a:rPr lang="en-US" sz="2600">
                <a:latin typeface="Calibri"/>
                <a:ea typeface="Calibri"/>
                <a:cs typeface="Calibri"/>
                <a:sym typeface="Calibri"/>
              </a:rPr>
              <a:t>Bats up to 100,000 Hz</a:t>
            </a:r>
            <a:endParaRPr/>
          </a:p>
          <a:p>
            <a:pPr marL="617220" lvl="1" indent="-228600" algn="l" rtl="0">
              <a:lnSpc>
                <a:spcPct val="107000"/>
              </a:lnSpc>
              <a:spcBef>
                <a:spcPts val="0"/>
              </a:spcBef>
              <a:spcAft>
                <a:spcPts val="0"/>
              </a:spcAft>
              <a:buSzPts val="2600"/>
              <a:buFont typeface="Noto Sans Symbols"/>
              <a:buChar char="∙"/>
            </a:pPr>
            <a:r>
              <a:rPr lang="en-US" sz="2600">
                <a:latin typeface="Calibri"/>
                <a:ea typeface="Calibri"/>
                <a:cs typeface="Calibri"/>
                <a:sym typeface="Calibri"/>
              </a:rPr>
              <a:t>Dolphins up to 150,000 Hz</a:t>
            </a:r>
            <a:endParaRPr/>
          </a:p>
          <a:p>
            <a:pPr marL="617220" lvl="1" indent="-228600" algn="l" rtl="0">
              <a:lnSpc>
                <a:spcPct val="107000"/>
              </a:lnSpc>
              <a:spcBef>
                <a:spcPts val="0"/>
              </a:spcBef>
              <a:spcAft>
                <a:spcPts val="0"/>
              </a:spcAft>
              <a:buSzPts val="2600"/>
              <a:buFont typeface="Noto Sans Symbols"/>
              <a:buChar char="∙"/>
            </a:pPr>
            <a:r>
              <a:rPr lang="en-US" sz="2600">
                <a:latin typeface="Calibri"/>
                <a:ea typeface="Calibri"/>
                <a:cs typeface="Calibri"/>
                <a:sym typeface="Calibri"/>
              </a:rPr>
              <a:t>Frequencies above human range = ultrasound</a:t>
            </a:r>
            <a:endParaRPr/>
          </a:p>
          <a:p>
            <a:pPr marL="0" lvl="0" indent="0" algn="l" rtl="0">
              <a:lnSpc>
                <a:spcPct val="107000"/>
              </a:lnSpc>
              <a:spcBef>
                <a:spcPts val="0"/>
              </a:spcBef>
              <a:spcAft>
                <a:spcPts val="0"/>
              </a:spcAft>
              <a:buSzPts val="2600"/>
              <a:buFont typeface="Noto Sans Symbols"/>
              <a:buChar char="▪"/>
            </a:pPr>
            <a:r>
              <a:rPr lang="en-US" sz="2600">
                <a:latin typeface="Calibri"/>
                <a:ea typeface="Calibri"/>
                <a:cs typeface="Calibri"/>
                <a:sym typeface="Calibri"/>
              </a:rPr>
              <a:t>Wavelength = related to pitch</a:t>
            </a:r>
            <a:endParaRPr/>
          </a:p>
          <a:p>
            <a:pPr marL="731520" lvl="1" indent="-342900" algn="l" rtl="0">
              <a:lnSpc>
                <a:spcPct val="107000"/>
              </a:lnSpc>
              <a:spcBef>
                <a:spcPts val="800"/>
              </a:spcBef>
              <a:spcAft>
                <a:spcPts val="0"/>
              </a:spcAft>
              <a:buSzPts val="2600"/>
              <a:buFont typeface="Noto Sans Symbols"/>
              <a:buChar char="▪"/>
            </a:pPr>
            <a:r>
              <a:rPr lang="en-US" sz="2600">
                <a:latin typeface="Calibri"/>
                <a:ea typeface="Calibri"/>
                <a:cs typeface="Calibri"/>
                <a:sym typeface="Calibri"/>
              </a:rPr>
              <a:t>Longer wavelengths tend to have lower frequencies</a:t>
            </a:r>
            <a:endParaRPr sz="26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44"/>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CHARACTERISTICS OF A SOUND WAVE (CONT.)</a:t>
            </a:r>
            <a:endParaRPr/>
          </a:p>
        </p:txBody>
      </p:sp>
      <p:sp>
        <p:nvSpPr>
          <p:cNvPr id="289" name="Google Shape;289;p44"/>
          <p:cNvSpPr txBox="1">
            <a:spLocks noGrp="1"/>
          </p:cNvSpPr>
          <p:nvPr>
            <p:ph type="body" idx="1"/>
          </p:nvPr>
        </p:nvSpPr>
        <p:spPr>
          <a:xfrm>
            <a:off x="457200" y="1316182"/>
            <a:ext cx="8062912" cy="4694182"/>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Period</a:t>
            </a:r>
            <a:endParaRPr/>
          </a:p>
          <a:p>
            <a:pPr marL="0" lvl="0" indent="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Amplitude = volume or loudness</a:t>
            </a:r>
            <a:endParaRPr/>
          </a:p>
          <a:p>
            <a:pPr marL="617220" lvl="1" indent="-2286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Greater amplitude = louder sound</a:t>
            </a:r>
            <a:endParaRPr/>
          </a:p>
          <a:p>
            <a:pPr marL="617220" lvl="1" indent="-228600" algn="l" rtl="0">
              <a:lnSpc>
                <a:spcPct val="107000"/>
              </a:lnSpc>
              <a:spcBef>
                <a:spcPts val="800"/>
              </a:spcBef>
              <a:spcAft>
                <a:spcPts val="0"/>
              </a:spcAft>
              <a:buSzPts val="2800"/>
              <a:buFont typeface="Noto Sans Symbols"/>
              <a:buChar char="∙"/>
            </a:pPr>
            <a:r>
              <a:rPr lang="en-US" sz="2800">
                <a:latin typeface="Calibri"/>
                <a:ea typeface="Calibri"/>
                <a:cs typeface="Calibri"/>
                <a:sym typeface="Calibri"/>
              </a:rPr>
              <a:t>Softest sound humans can hear is the zero point (humans normally speak at 60 dB).</a:t>
            </a:r>
            <a:endParaRPr sz="2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9"/>
          <p:cNvSpPr txBox="1">
            <a:spLocks noGrp="1"/>
          </p:cNvSpPr>
          <p:nvPr>
            <p:ph type="title"/>
          </p:nvPr>
        </p:nvSpPr>
        <p:spPr>
          <a:xfrm>
            <a:off x="457200" y="0"/>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TYPES OF SENSATION</a:t>
            </a:r>
            <a:endParaRPr/>
          </a:p>
        </p:txBody>
      </p:sp>
      <p:sp>
        <p:nvSpPr>
          <p:cNvPr id="69" name="Google Shape;69;p9"/>
          <p:cNvSpPr txBox="1">
            <a:spLocks noGrp="1"/>
          </p:cNvSpPr>
          <p:nvPr>
            <p:ph type="body" idx="1"/>
          </p:nvPr>
        </p:nvSpPr>
        <p:spPr>
          <a:xfrm>
            <a:off x="457200" y="1021975"/>
            <a:ext cx="8686800" cy="570155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000"/>
              <a:buFont typeface="Arial"/>
              <a:buChar char="•"/>
            </a:pPr>
            <a:r>
              <a:rPr lang="en-US"/>
              <a:t>Olfaction (smell)</a:t>
            </a:r>
            <a:endParaRPr/>
          </a:p>
          <a:p>
            <a:pPr marL="342900" lvl="0" indent="-342900" algn="l" rtl="0">
              <a:spcBef>
                <a:spcPts val="1000"/>
              </a:spcBef>
              <a:spcAft>
                <a:spcPts val="0"/>
              </a:spcAft>
              <a:buSzPts val="2000"/>
              <a:buFont typeface="Arial"/>
              <a:buChar char="•"/>
            </a:pPr>
            <a:r>
              <a:rPr lang="en-US"/>
              <a:t>Gustation (taste)</a:t>
            </a:r>
            <a:endParaRPr/>
          </a:p>
          <a:p>
            <a:pPr marL="342900" lvl="0" indent="-342900" algn="l" rtl="0">
              <a:spcBef>
                <a:spcPts val="1000"/>
              </a:spcBef>
              <a:spcAft>
                <a:spcPts val="0"/>
              </a:spcAft>
              <a:buSzPts val="2000"/>
              <a:buFont typeface="Arial"/>
              <a:buChar char="•"/>
            </a:pPr>
            <a:r>
              <a:rPr lang="en-US"/>
              <a:t>Equilibrium (balance and body position)</a:t>
            </a:r>
            <a:endParaRPr/>
          </a:p>
          <a:p>
            <a:pPr marL="342900" lvl="0" indent="-342900" algn="l" rtl="0">
              <a:spcBef>
                <a:spcPts val="1000"/>
              </a:spcBef>
              <a:spcAft>
                <a:spcPts val="0"/>
              </a:spcAft>
              <a:buSzPts val="2000"/>
              <a:buFont typeface="Arial"/>
              <a:buChar char="•"/>
            </a:pPr>
            <a:r>
              <a:rPr lang="en-US"/>
              <a:t>Vision</a:t>
            </a:r>
            <a:endParaRPr/>
          </a:p>
          <a:p>
            <a:pPr marL="342900" lvl="0" indent="-342900" algn="l" rtl="0">
              <a:spcBef>
                <a:spcPts val="1000"/>
              </a:spcBef>
              <a:spcAft>
                <a:spcPts val="0"/>
              </a:spcAft>
              <a:buSzPts val="2000"/>
              <a:buFont typeface="Arial"/>
              <a:buChar char="•"/>
            </a:pPr>
            <a:r>
              <a:rPr lang="en-US"/>
              <a:t>Hearing </a:t>
            </a:r>
            <a:endParaRPr/>
          </a:p>
          <a:p>
            <a:pPr marL="342900" lvl="0" indent="-342900" algn="l" rtl="0">
              <a:spcBef>
                <a:spcPts val="1000"/>
              </a:spcBef>
              <a:spcAft>
                <a:spcPts val="0"/>
              </a:spcAft>
              <a:buSzPts val="2000"/>
              <a:buFont typeface="Arial"/>
              <a:buChar char="•"/>
            </a:pPr>
            <a:r>
              <a:rPr lang="en-US"/>
              <a:t>Electroreception</a:t>
            </a:r>
            <a:endParaRPr/>
          </a:p>
          <a:p>
            <a:pPr marL="342900" lvl="0" indent="-342900" algn="l" rtl="0">
              <a:spcBef>
                <a:spcPts val="1000"/>
              </a:spcBef>
              <a:spcAft>
                <a:spcPts val="0"/>
              </a:spcAft>
              <a:buSzPts val="2000"/>
              <a:buFont typeface="Arial"/>
              <a:buChar char="•"/>
            </a:pPr>
            <a:r>
              <a:rPr lang="en-US"/>
              <a:t>Magnetoreception</a:t>
            </a:r>
            <a:endParaRPr/>
          </a:p>
          <a:p>
            <a:pPr marL="0" lvl="0" indent="0" algn="l" rtl="0">
              <a:spcBef>
                <a:spcPts val="1000"/>
              </a:spcBef>
              <a:spcAft>
                <a:spcPts val="0"/>
              </a:spcAft>
              <a:buClr>
                <a:srgbClr val="6CB255"/>
              </a:buClr>
              <a:buSzPts val="2000"/>
              <a:buNone/>
            </a:pPr>
            <a:endParaRPr/>
          </a:p>
          <a:p>
            <a:pPr marL="0" lvl="0" indent="0" algn="l" rtl="0">
              <a:spcBef>
                <a:spcPts val="1000"/>
              </a:spcBef>
              <a:spcAft>
                <a:spcPts val="0"/>
              </a:spcAft>
              <a:buClr>
                <a:srgbClr val="6CB255"/>
              </a:buClr>
              <a:buSzPts val="2000"/>
              <a:buNone/>
            </a:pPr>
            <a:r>
              <a:rPr lang="en-US"/>
              <a:t>Somatosensation</a:t>
            </a:r>
            <a:endParaRPr/>
          </a:p>
          <a:p>
            <a:pPr marL="342900" lvl="0" indent="-342900" algn="l" rtl="0">
              <a:spcBef>
                <a:spcPts val="1000"/>
              </a:spcBef>
              <a:spcAft>
                <a:spcPts val="0"/>
              </a:spcAft>
              <a:buSzPts val="2000"/>
              <a:buFont typeface="Arial"/>
              <a:buChar char="•"/>
            </a:pPr>
            <a:r>
              <a:rPr lang="en-US"/>
              <a:t>Vestibular sensation: spatial orientation and balance, </a:t>
            </a:r>
            <a:endParaRPr/>
          </a:p>
          <a:p>
            <a:pPr marL="342900" lvl="0" indent="-342900" algn="l" rtl="0">
              <a:spcBef>
                <a:spcPts val="1000"/>
              </a:spcBef>
              <a:spcAft>
                <a:spcPts val="0"/>
              </a:spcAft>
              <a:buSzPts val="2000"/>
              <a:buFont typeface="Arial"/>
              <a:buChar char="•"/>
            </a:pPr>
            <a:r>
              <a:rPr lang="en-US"/>
              <a:t>Proprioception: position of bones, joints, and muscles)</a:t>
            </a:r>
            <a:endParaRPr/>
          </a:p>
          <a:p>
            <a:pPr marL="342900" lvl="0" indent="-342900" algn="l" rtl="0">
              <a:spcBef>
                <a:spcPts val="1000"/>
              </a:spcBef>
              <a:spcAft>
                <a:spcPts val="0"/>
              </a:spcAft>
              <a:buSzPts val="2000"/>
              <a:buFont typeface="Arial"/>
              <a:buChar char="•"/>
            </a:pPr>
            <a:r>
              <a:rPr lang="en-US"/>
              <a:t>Kinesthesia: limb movement and tracking</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45"/>
          <p:cNvSpPr txBox="1">
            <a:spLocks noGrp="1"/>
          </p:cNvSpPr>
          <p:nvPr>
            <p:ph type="body" idx="1"/>
          </p:nvPr>
        </p:nvSpPr>
        <p:spPr>
          <a:xfrm>
            <a:off x="457200" y="5631526"/>
            <a:ext cx="8062912" cy="116638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400"/>
              <a:buNone/>
            </a:pPr>
            <a:r>
              <a:rPr lang="en-US" sz="1400"/>
              <a:t>Sound travels through the outer ear to the middle ear, which is bounded on its exterior by the tympanic membrane. The middle ear contains three bones called ossicles that transfer the sound wave to the oval window, the exterior boundary of the inner ear. The organ of Corti, which is the organ of sound transduction, lies inside the cochlea. (credit: modification of work by Lars Chittka, Axel Brockmann)</a:t>
            </a:r>
            <a:endParaRPr sz="1400"/>
          </a:p>
        </p:txBody>
      </p:sp>
      <p:sp>
        <p:nvSpPr>
          <p:cNvPr id="295" name="Google Shape;295;p45"/>
          <p:cNvSpPr txBox="1">
            <a:spLocks noGrp="1"/>
          </p:cNvSpPr>
          <p:nvPr>
            <p:ph type="title"/>
          </p:nvPr>
        </p:nvSpPr>
        <p:spPr>
          <a:xfrm>
            <a:off x="457200" y="36108"/>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THE EAR AND HEARING</a:t>
            </a:r>
            <a:endParaRPr/>
          </a:p>
        </p:txBody>
      </p:sp>
      <p:pic>
        <p:nvPicPr>
          <p:cNvPr id="296" name="Google Shape;296;p45"/>
          <p:cNvPicPr preferRelativeResize="0">
            <a:picLocks noGrp="1"/>
          </p:cNvPicPr>
          <p:nvPr>
            <p:ph type="pic" idx="2"/>
          </p:nvPr>
        </p:nvPicPr>
        <p:blipFill rotWithShape="1">
          <a:blip r:embed="rId3">
            <a:alphaModFix/>
          </a:blip>
          <a:srcRect/>
          <a:stretch/>
        </p:blipFill>
        <p:spPr>
          <a:xfrm>
            <a:off x="905433" y="836422"/>
            <a:ext cx="6965579" cy="441689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46"/>
          <p:cNvSpPr txBox="1">
            <a:spLocks noGrp="1"/>
          </p:cNvSpPr>
          <p:nvPr>
            <p:ph type="body" idx="1"/>
          </p:nvPr>
        </p:nvSpPr>
        <p:spPr>
          <a:xfrm>
            <a:off x="235650" y="5345999"/>
            <a:ext cx="8122800" cy="1433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800"/>
              <a:buNone/>
            </a:pPr>
            <a:r>
              <a:rPr lang="en-US" sz="1800"/>
              <a:t>A sound wave causes the tympanic membrane to vibrate. </a:t>
            </a:r>
            <a:endParaRPr sz="1800"/>
          </a:p>
          <a:p>
            <a:pPr marL="0" lvl="0" indent="0" algn="l" rtl="0">
              <a:spcBef>
                <a:spcPts val="960"/>
              </a:spcBef>
              <a:spcAft>
                <a:spcPts val="0"/>
              </a:spcAft>
              <a:buClr>
                <a:srgbClr val="6CB255"/>
              </a:buClr>
              <a:buSzPts val="1800"/>
              <a:buNone/>
            </a:pPr>
            <a:r>
              <a:rPr lang="en-US" sz="1800"/>
              <a:t>This vibration is amplified as it moves across the malleus, incus, and stapes. </a:t>
            </a:r>
            <a:endParaRPr sz="1800"/>
          </a:p>
          <a:p>
            <a:pPr marL="0" lvl="0" indent="0" algn="l" rtl="0">
              <a:spcBef>
                <a:spcPts val="960"/>
              </a:spcBef>
              <a:spcAft>
                <a:spcPts val="0"/>
              </a:spcAft>
              <a:buClr>
                <a:srgbClr val="6CB255"/>
              </a:buClr>
              <a:buSzPts val="1800"/>
              <a:buNone/>
            </a:pPr>
            <a:r>
              <a:rPr lang="en-US" sz="1800"/>
              <a:t>The amplified vibration is picked up by the oval window causing pressure waves in the fluid of the scala vestibuli and scala tympani. </a:t>
            </a:r>
            <a:endParaRPr sz="1800">
              <a:solidFill>
                <a:schemeClr val="dk1"/>
              </a:solidFill>
            </a:endParaRPr>
          </a:p>
        </p:txBody>
      </p:sp>
      <p:sp>
        <p:nvSpPr>
          <p:cNvPr id="302" name="Google Shape;302;p46"/>
          <p:cNvSpPr txBox="1">
            <a:spLocks noGrp="1"/>
          </p:cNvSpPr>
          <p:nvPr>
            <p:ph type="title"/>
          </p:nvPr>
        </p:nvSpPr>
        <p:spPr>
          <a:xfrm>
            <a:off x="235642" y="241326"/>
            <a:ext cx="3469341"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160"/>
              <a:buFont typeface="Arial Black"/>
              <a:buNone/>
            </a:pPr>
            <a:r>
              <a:rPr lang="en-US" sz="2160"/>
              <a:t>SOUND WAVE TRANSDUCTION</a:t>
            </a:r>
            <a:endParaRPr sz="2160"/>
          </a:p>
        </p:txBody>
      </p:sp>
      <p:pic>
        <p:nvPicPr>
          <p:cNvPr id="303" name="Google Shape;303;p46"/>
          <p:cNvPicPr preferRelativeResize="0"/>
          <p:nvPr/>
        </p:nvPicPr>
        <p:blipFill>
          <a:blip r:embed="rId3">
            <a:alphaModFix/>
          </a:blip>
          <a:stretch>
            <a:fillRect/>
          </a:stretch>
        </p:blipFill>
        <p:spPr>
          <a:xfrm>
            <a:off x="702425" y="0"/>
            <a:ext cx="7455854" cy="54323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47"/>
          <p:cNvSpPr txBox="1">
            <a:spLocks noGrp="1"/>
          </p:cNvSpPr>
          <p:nvPr>
            <p:ph type="body" idx="1"/>
          </p:nvPr>
        </p:nvSpPr>
        <p:spPr>
          <a:xfrm>
            <a:off x="235641" y="4790196"/>
            <a:ext cx="8696847" cy="116638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800"/>
              <a:buNone/>
            </a:pPr>
            <a:r>
              <a:rPr lang="en-US" sz="1800"/>
              <a:t>The hair cell is a mechanoreceptor with an array of stereocilia emerging from its apical surface. </a:t>
            </a:r>
            <a:endParaRPr sz="1800"/>
          </a:p>
          <a:p>
            <a:pPr marL="0" lvl="0" indent="0" algn="l" rtl="0">
              <a:spcBef>
                <a:spcPts val="960"/>
              </a:spcBef>
              <a:spcAft>
                <a:spcPts val="0"/>
              </a:spcAft>
              <a:buClr>
                <a:srgbClr val="6CB255"/>
              </a:buClr>
              <a:buSzPts val="1800"/>
              <a:buNone/>
            </a:pPr>
            <a:r>
              <a:rPr lang="en-US" sz="1800"/>
              <a:t>The stereocilia are tethered together by proteins that open ion channels when the array is bent toward the tallest member of their array, and closed when the array is bent toward the shortest member of their array.</a:t>
            </a:r>
            <a:endParaRPr sz="1800">
              <a:solidFill>
                <a:schemeClr val="dk1"/>
              </a:solidFill>
            </a:endParaRPr>
          </a:p>
        </p:txBody>
      </p:sp>
      <p:sp>
        <p:nvSpPr>
          <p:cNvPr id="309" name="Google Shape;309;p47"/>
          <p:cNvSpPr txBox="1">
            <a:spLocks noGrp="1"/>
          </p:cNvSpPr>
          <p:nvPr>
            <p:ph type="title"/>
          </p:nvPr>
        </p:nvSpPr>
        <p:spPr>
          <a:xfrm>
            <a:off x="235642" y="115823"/>
            <a:ext cx="3469341"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HAIR CELLS</a:t>
            </a:r>
            <a:endParaRPr/>
          </a:p>
        </p:txBody>
      </p:sp>
      <p:pic>
        <p:nvPicPr>
          <p:cNvPr id="310" name="Google Shape;310;p47"/>
          <p:cNvPicPr preferRelativeResize="0">
            <a:picLocks noGrp="1"/>
          </p:cNvPicPr>
          <p:nvPr>
            <p:ph type="pic" idx="2"/>
          </p:nvPr>
        </p:nvPicPr>
        <p:blipFill rotWithShape="1">
          <a:blip r:embed="rId3">
            <a:alphaModFix/>
          </a:blip>
          <a:srcRect t="17664" b="17663"/>
          <a:stretch/>
        </p:blipFill>
        <p:spPr>
          <a:xfrm>
            <a:off x="869576" y="578135"/>
            <a:ext cx="8062913" cy="3500071"/>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48"/>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HAIR CELLS AND TRANSDUCTION</a:t>
            </a:r>
            <a:endParaRPr/>
          </a:p>
        </p:txBody>
      </p:sp>
      <p:sp>
        <p:nvSpPr>
          <p:cNvPr id="316" name="Google Shape;316;p48"/>
          <p:cNvSpPr txBox="1">
            <a:spLocks noGrp="1"/>
          </p:cNvSpPr>
          <p:nvPr>
            <p:ph type="body" idx="1"/>
          </p:nvPr>
        </p:nvSpPr>
        <p:spPr>
          <a:xfrm>
            <a:off x="457200" y="1274617"/>
            <a:ext cx="8062912" cy="4987637"/>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SzPts val="2600"/>
              <a:buFont typeface="Noto Sans Symbols"/>
              <a:buChar char="∙"/>
            </a:pPr>
            <a:r>
              <a:rPr lang="en-US" sz="2600">
                <a:latin typeface="Calibri"/>
                <a:ea typeface="Calibri"/>
                <a:cs typeface="Calibri"/>
                <a:sym typeface="Calibri"/>
              </a:rPr>
              <a:t>Volume (intensity) is determined by the number of hair cells stimulated.</a:t>
            </a:r>
            <a:endParaRPr sz="2600">
              <a:latin typeface="Calibri"/>
              <a:ea typeface="Calibri"/>
              <a:cs typeface="Calibri"/>
              <a:sym typeface="Calibri"/>
            </a:endParaRPr>
          </a:p>
          <a:p>
            <a:pPr marL="0" lvl="0" indent="0" algn="l" rtl="0">
              <a:lnSpc>
                <a:spcPct val="107000"/>
              </a:lnSpc>
              <a:spcBef>
                <a:spcPts val="0"/>
              </a:spcBef>
              <a:spcAft>
                <a:spcPts val="0"/>
              </a:spcAft>
              <a:buSzPts val="2600"/>
              <a:buFont typeface="Noto Sans Symbols"/>
              <a:buChar char="∙"/>
            </a:pPr>
            <a:r>
              <a:rPr lang="en-US" sz="2600">
                <a:latin typeface="Calibri"/>
                <a:ea typeface="Calibri"/>
                <a:cs typeface="Calibri"/>
                <a:sym typeface="Calibri"/>
              </a:rPr>
              <a:t>Hair cells respond the best to a small range of frequency but can respond to a broader range if the intensity if great enough.</a:t>
            </a:r>
            <a:endParaRPr/>
          </a:p>
          <a:p>
            <a:pPr marL="0" lvl="0" indent="0" algn="l" rtl="0">
              <a:lnSpc>
                <a:spcPct val="107000"/>
              </a:lnSpc>
              <a:spcBef>
                <a:spcPts val="800"/>
              </a:spcBef>
              <a:spcAft>
                <a:spcPts val="0"/>
              </a:spcAft>
              <a:buSzPts val="2600"/>
              <a:buFont typeface="Noto Sans Symbols"/>
              <a:buChar char="∙"/>
            </a:pPr>
            <a:r>
              <a:rPr lang="en-US" sz="2600">
                <a:latin typeface="Calibri"/>
                <a:ea typeface="Calibri"/>
                <a:cs typeface="Calibri"/>
                <a:sym typeface="Calibri"/>
              </a:rPr>
              <a:t>Hair cells are part of a bipolar neuron that sends impulses through the auditory nerve (collective whole) to the brain.</a:t>
            </a:r>
            <a:endParaRPr/>
          </a:p>
          <a:p>
            <a:pPr marL="0" lvl="0" indent="0" algn="l" rtl="0">
              <a:lnSpc>
                <a:spcPct val="107000"/>
              </a:lnSpc>
              <a:spcBef>
                <a:spcPts val="800"/>
              </a:spcBef>
              <a:spcAft>
                <a:spcPts val="0"/>
              </a:spcAft>
              <a:buSzPts val="2600"/>
              <a:buFont typeface="Noto Sans Symbols"/>
              <a:buChar char="∙"/>
            </a:pPr>
            <a:r>
              <a:rPr lang="en-US" sz="2600">
                <a:latin typeface="Calibri"/>
                <a:ea typeface="Calibri"/>
                <a:cs typeface="Calibri"/>
                <a:sym typeface="Calibri"/>
              </a:rPr>
              <a:t>The auditory system is extremely refined (to the point where signals from the brain can adjust the response of hair cells).</a:t>
            </a:r>
            <a:endParaRPr sz="26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49"/>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PLACE THEORY</a:t>
            </a:r>
            <a:endParaRPr/>
          </a:p>
        </p:txBody>
      </p:sp>
      <p:sp>
        <p:nvSpPr>
          <p:cNvPr id="322" name="Google Shape;322;p49"/>
          <p:cNvSpPr txBox="1">
            <a:spLocks noGrp="1"/>
          </p:cNvSpPr>
          <p:nvPr>
            <p:ph type="body" idx="1"/>
          </p:nvPr>
        </p:nvSpPr>
        <p:spPr>
          <a:xfrm>
            <a:off x="457200" y="1288473"/>
            <a:ext cx="8062912" cy="4721891"/>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SzPts val="2800"/>
              <a:buFont typeface="Courier New"/>
              <a:buChar char="o"/>
            </a:pPr>
            <a:r>
              <a:rPr lang="en-US" sz="2800">
                <a:latin typeface="Calibri"/>
                <a:ea typeface="Calibri"/>
                <a:cs typeface="Calibri"/>
                <a:sym typeface="Calibri"/>
              </a:rPr>
              <a:t>How pitch detection works in humans</a:t>
            </a:r>
            <a:endParaRPr/>
          </a:p>
          <a:p>
            <a:pPr marL="0" lvl="0" indent="0" algn="l" rtl="0">
              <a:lnSpc>
                <a:spcPct val="107000"/>
              </a:lnSpc>
              <a:spcBef>
                <a:spcPts val="0"/>
              </a:spcBef>
              <a:spcAft>
                <a:spcPts val="0"/>
              </a:spcAft>
              <a:buSzPts val="2800"/>
              <a:buFont typeface="Courier New"/>
              <a:buChar char="o"/>
            </a:pPr>
            <a:r>
              <a:rPr lang="en-US" sz="2800">
                <a:latin typeface="Calibri"/>
                <a:ea typeface="Calibri"/>
                <a:cs typeface="Calibri"/>
                <a:sym typeface="Calibri"/>
              </a:rPr>
              <a:t>High frequency sound selectively vibrates the membrane near the oval window (entrance).</a:t>
            </a:r>
            <a:endParaRPr/>
          </a:p>
          <a:p>
            <a:pPr marL="0" lvl="0" indent="0" algn="l" rtl="0">
              <a:lnSpc>
                <a:spcPct val="107000"/>
              </a:lnSpc>
              <a:spcBef>
                <a:spcPts val="0"/>
              </a:spcBef>
              <a:spcAft>
                <a:spcPts val="0"/>
              </a:spcAft>
              <a:buSzPts val="2800"/>
              <a:buFont typeface="Courier New"/>
              <a:buChar char="o"/>
            </a:pPr>
            <a:r>
              <a:rPr lang="en-US" sz="2800">
                <a:latin typeface="Calibri"/>
                <a:ea typeface="Calibri"/>
                <a:cs typeface="Calibri"/>
                <a:sym typeface="Calibri"/>
              </a:rPr>
              <a:t>Lower frequencies travel further causing appreciable excitation of the membrane.</a:t>
            </a:r>
            <a:endParaRPr/>
          </a:p>
          <a:p>
            <a:pPr marL="0" lvl="0" indent="0" algn="l" rtl="0">
              <a:lnSpc>
                <a:spcPct val="107000"/>
              </a:lnSpc>
              <a:spcBef>
                <a:spcPts val="0"/>
              </a:spcBef>
              <a:spcAft>
                <a:spcPts val="0"/>
              </a:spcAft>
              <a:buSzPts val="2800"/>
              <a:buFont typeface="Courier New"/>
              <a:buChar char="o"/>
            </a:pPr>
            <a:r>
              <a:rPr lang="en-US" sz="2800">
                <a:latin typeface="Calibri"/>
                <a:ea typeface="Calibri"/>
                <a:cs typeface="Calibri"/>
                <a:sym typeface="Calibri"/>
              </a:rPr>
              <a:t>There is likely a “sharpening” mechanism present to enhance pitch resolution.</a:t>
            </a:r>
            <a:endParaRPr/>
          </a:p>
          <a:p>
            <a:pPr marL="0" lvl="0" indent="0" algn="l" rtl="0">
              <a:spcBef>
                <a:spcPts val="1200"/>
              </a:spcBef>
              <a:spcAft>
                <a:spcPts val="0"/>
              </a:spcAft>
              <a:buClr>
                <a:srgbClr val="6CB255"/>
              </a:buClr>
              <a:buSzPts val="2000"/>
              <a:buNone/>
            </a:pP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50"/>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HIGHER PROCESSING</a:t>
            </a:r>
            <a:endParaRPr/>
          </a:p>
        </p:txBody>
      </p:sp>
      <p:sp>
        <p:nvSpPr>
          <p:cNvPr id="328" name="Google Shape;328;p50"/>
          <p:cNvSpPr txBox="1">
            <a:spLocks noGrp="1"/>
          </p:cNvSpPr>
          <p:nvPr>
            <p:ph type="body" idx="1"/>
          </p:nvPr>
        </p:nvSpPr>
        <p:spPr>
          <a:xfrm>
            <a:off x="457200" y="1288473"/>
            <a:ext cx="8062912" cy="4721891"/>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About 90 percent of the afferent neurons carry information from the inner hair cells (other 10 percent from the outer hair cells)</a:t>
            </a:r>
            <a:endParaRPr/>
          </a:p>
          <a:p>
            <a:pPr marL="0" lvl="0" indent="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Signals go from the cochlea to the medulla, through the pons and midbrain, finally reaching the primary auditory cortex (within the temporal lobe).</a:t>
            </a:r>
            <a:endParaRPr/>
          </a:p>
          <a:p>
            <a:pPr marL="0" lvl="0" indent="0" algn="l" rtl="0">
              <a:spcBef>
                <a:spcPts val="1200"/>
              </a:spcBef>
              <a:spcAft>
                <a:spcPts val="0"/>
              </a:spcAft>
              <a:buClr>
                <a:srgbClr val="6CB255"/>
              </a:buClr>
              <a:buSzPts val="2000"/>
              <a:buNone/>
            </a:pP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51"/>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VESTIBULAR INFORMATION</a:t>
            </a:r>
            <a:endParaRPr/>
          </a:p>
        </p:txBody>
      </p:sp>
      <p:sp>
        <p:nvSpPr>
          <p:cNvPr id="334" name="Google Shape;334;p51"/>
          <p:cNvSpPr txBox="1">
            <a:spLocks noGrp="1"/>
          </p:cNvSpPr>
          <p:nvPr>
            <p:ph type="body" idx="1"/>
          </p:nvPr>
        </p:nvSpPr>
        <p:spPr>
          <a:xfrm>
            <a:off x="457200" y="1274618"/>
            <a:ext cx="8062912" cy="4735746"/>
          </a:xfrm>
          <a:prstGeom prst="rect">
            <a:avLst/>
          </a:prstGeom>
          <a:noFill/>
          <a:ln>
            <a:noFill/>
          </a:ln>
        </p:spPr>
        <p:txBody>
          <a:bodyPr spcFirstLastPara="1" wrap="square" lIns="91425" tIns="45700" rIns="91425" bIns="45700" anchor="t" anchorCtr="0">
            <a:noAutofit/>
          </a:bodyPr>
          <a:lstStyle/>
          <a:p>
            <a:pPr marL="11430" lvl="0" indent="-11430" algn="l" rtl="0">
              <a:lnSpc>
                <a:spcPct val="97000"/>
              </a:lnSpc>
              <a:spcBef>
                <a:spcPts val="0"/>
              </a:spcBef>
              <a:spcAft>
                <a:spcPts val="0"/>
              </a:spcAft>
              <a:buSzPts val="2590"/>
              <a:buFont typeface="Courier New"/>
              <a:buChar char="o"/>
            </a:pPr>
            <a:r>
              <a:rPr lang="en-US" sz="2590">
                <a:latin typeface="Calibri"/>
                <a:ea typeface="Calibri"/>
                <a:cs typeface="Calibri"/>
                <a:sym typeface="Calibri"/>
              </a:rPr>
              <a:t>Stimuli include linear acceleration (gravity), angular acceleration, and angular deceleration.</a:t>
            </a:r>
            <a:endParaRPr/>
          </a:p>
          <a:p>
            <a:pPr marL="11430" lvl="0" indent="-11430" algn="l" rtl="0">
              <a:lnSpc>
                <a:spcPct val="97000"/>
              </a:lnSpc>
              <a:spcBef>
                <a:spcPts val="0"/>
              </a:spcBef>
              <a:spcAft>
                <a:spcPts val="0"/>
              </a:spcAft>
              <a:buSzPts val="2590"/>
              <a:buFont typeface="Courier New"/>
              <a:buChar char="o"/>
            </a:pPr>
            <a:r>
              <a:rPr lang="en-US" sz="2590">
                <a:latin typeface="Calibri"/>
                <a:ea typeface="Calibri"/>
                <a:cs typeface="Calibri"/>
                <a:sym typeface="Calibri"/>
              </a:rPr>
              <a:t>Stimuli detected by evaluating the inertia on receptive cells</a:t>
            </a:r>
            <a:endParaRPr/>
          </a:p>
          <a:p>
            <a:pPr marL="617220" lvl="1" indent="-228600" algn="l" rtl="0">
              <a:lnSpc>
                <a:spcPct val="97000"/>
              </a:lnSpc>
              <a:spcBef>
                <a:spcPts val="0"/>
              </a:spcBef>
              <a:spcAft>
                <a:spcPts val="0"/>
              </a:spcAft>
              <a:buSzPts val="2590"/>
              <a:buFont typeface="Noto Sans Symbols"/>
              <a:buChar char="▪"/>
            </a:pPr>
            <a:r>
              <a:rPr lang="en-US" sz="2590">
                <a:latin typeface="Calibri"/>
                <a:ea typeface="Calibri"/>
                <a:cs typeface="Calibri"/>
                <a:sym typeface="Calibri"/>
              </a:rPr>
              <a:t>Gravity through head positioning</a:t>
            </a:r>
            <a:endParaRPr/>
          </a:p>
          <a:p>
            <a:pPr marL="617220" lvl="1" indent="-228600" algn="l" rtl="0">
              <a:lnSpc>
                <a:spcPct val="97000"/>
              </a:lnSpc>
              <a:spcBef>
                <a:spcPts val="0"/>
              </a:spcBef>
              <a:spcAft>
                <a:spcPts val="0"/>
              </a:spcAft>
              <a:buSzPts val="2590"/>
              <a:buFont typeface="Noto Sans Symbols"/>
              <a:buChar char="▪"/>
            </a:pPr>
            <a:r>
              <a:rPr lang="en-US" sz="2590">
                <a:latin typeface="Calibri"/>
                <a:ea typeface="Calibri"/>
                <a:cs typeface="Calibri"/>
                <a:sym typeface="Calibri"/>
              </a:rPr>
              <a:t>Angular acceleration and deceleration through turning or tilting of the head</a:t>
            </a:r>
            <a:endParaRPr/>
          </a:p>
          <a:p>
            <a:pPr marL="11430" lvl="0" indent="-11430" algn="l" rtl="0">
              <a:lnSpc>
                <a:spcPct val="97000"/>
              </a:lnSpc>
              <a:spcBef>
                <a:spcPts val="0"/>
              </a:spcBef>
              <a:spcAft>
                <a:spcPts val="0"/>
              </a:spcAft>
              <a:buSzPts val="2590"/>
              <a:buFont typeface="Courier New"/>
              <a:buChar char="o"/>
            </a:pPr>
            <a:r>
              <a:rPr lang="en-US" sz="2590">
                <a:latin typeface="Calibri"/>
                <a:ea typeface="Calibri"/>
                <a:cs typeface="Calibri"/>
                <a:sym typeface="Calibri"/>
              </a:rPr>
              <a:t>Utilizes hair cells (excited differently than the auditory hair cells)</a:t>
            </a:r>
            <a:endParaRPr/>
          </a:p>
          <a:p>
            <a:pPr marL="11430" lvl="0" indent="-11430" algn="l" rtl="0">
              <a:lnSpc>
                <a:spcPct val="97000"/>
              </a:lnSpc>
              <a:spcBef>
                <a:spcPts val="800"/>
              </a:spcBef>
              <a:spcAft>
                <a:spcPts val="0"/>
              </a:spcAft>
              <a:buSzPts val="2590"/>
              <a:buFont typeface="Courier New"/>
              <a:buChar char="o"/>
            </a:pPr>
            <a:r>
              <a:rPr lang="en-US" sz="2590">
                <a:latin typeface="Calibri"/>
                <a:ea typeface="Calibri"/>
                <a:cs typeface="Calibri"/>
                <a:sym typeface="Calibri"/>
              </a:rPr>
              <a:t>Vestibular receptive organs within the inner ear (vestibular labyrinth)</a:t>
            </a:r>
            <a:endParaRPr sz="2590">
              <a:latin typeface="Calibri"/>
              <a:ea typeface="Calibri"/>
              <a:cs typeface="Calibri"/>
              <a:sym typeface="Calibri"/>
            </a:endParaRPr>
          </a:p>
          <a:p>
            <a:pPr marL="0" lvl="0" indent="0" algn="l" rtl="0">
              <a:lnSpc>
                <a:spcPct val="90000"/>
              </a:lnSpc>
              <a:spcBef>
                <a:spcPts val="1170"/>
              </a:spcBef>
              <a:spcAft>
                <a:spcPts val="0"/>
              </a:spcAft>
              <a:buClr>
                <a:srgbClr val="6CB255"/>
              </a:buClr>
              <a:buSzPts val="1850"/>
              <a:buNone/>
            </a:pPr>
            <a:endParaRPr sz="185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52"/>
          <p:cNvSpPr txBox="1">
            <a:spLocks noGrp="1"/>
          </p:cNvSpPr>
          <p:nvPr>
            <p:ph type="body" idx="1"/>
          </p:nvPr>
        </p:nvSpPr>
        <p:spPr>
          <a:xfrm>
            <a:off x="457199" y="4201854"/>
            <a:ext cx="8399929" cy="243202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2000"/>
              <a:buNone/>
            </a:pPr>
            <a:r>
              <a:rPr lang="en-US"/>
              <a:t>There are five vestibular receptor organs in the inner ear: the utricle, the saccule, and three semicircular canals.</a:t>
            </a:r>
            <a:endParaRPr/>
          </a:p>
          <a:p>
            <a:pPr marL="0" lvl="0" indent="0" algn="l" rtl="0">
              <a:spcBef>
                <a:spcPts val="1000"/>
              </a:spcBef>
              <a:spcAft>
                <a:spcPts val="0"/>
              </a:spcAft>
              <a:buClr>
                <a:srgbClr val="6CB255"/>
              </a:buClr>
              <a:buSzPts val="2000"/>
              <a:buNone/>
            </a:pPr>
            <a:r>
              <a:rPr lang="en-US"/>
              <a:t>The roughly 30,000 hair cells in the utricle and 16,000 hair cells in the saccule lie below a gelatinous layer, with their stereocilia projecting into the gelatin. </a:t>
            </a:r>
            <a:endParaRPr/>
          </a:p>
          <a:p>
            <a:pPr marL="0" lvl="0" indent="0" algn="l" rtl="0">
              <a:spcBef>
                <a:spcPts val="1000"/>
              </a:spcBef>
              <a:spcAft>
                <a:spcPts val="0"/>
              </a:spcAft>
              <a:buClr>
                <a:srgbClr val="6CB255"/>
              </a:buClr>
              <a:buSzPts val="2000"/>
              <a:buNone/>
            </a:pPr>
            <a:r>
              <a:rPr lang="en-US"/>
              <a:t>Embedded in this gelatin are calcium carbonate crystals—like tiny rocks.</a:t>
            </a:r>
            <a:endParaRPr/>
          </a:p>
          <a:p>
            <a:pPr marL="0" lvl="0" indent="0" algn="l" rtl="0">
              <a:spcBef>
                <a:spcPts val="910"/>
              </a:spcBef>
              <a:spcAft>
                <a:spcPts val="0"/>
              </a:spcAft>
              <a:buClr>
                <a:srgbClr val="6CB255"/>
              </a:buClr>
              <a:buSzPts val="1550"/>
              <a:buNone/>
            </a:pPr>
            <a:endParaRPr sz="1550"/>
          </a:p>
        </p:txBody>
      </p:sp>
      <p:pic>
        <p:nvPicPr>
          <p:cNvPr id="340" name="Google Shape;340;p52" descr="This illustration shows the snail shell-shaped cochlea, which widens into the vestibule. Two circular organs, the utricle and the saccule, are located in the vestibule. Three ring-like canals, the horizontal canal, the posterior canal, and the superior canal, extend from the top of the vestibule. Each canal projects in a different direction."/>
          <p:cNvPicPr preferRelativeResize="0">
            <a:picLocks noGrp="1"/>
          </p:cNvPicPr>
          <p:nvPr>
            <p:ph type="pic" idx="2"/>
          </p:nvPr>
        </p:nvPicPr>
        <p:blipFill rotWithShape="1">
          <a:blip r:embed="rId3">
            <a:alphaModFix/>
          </a:blip>
          <a:srcRect l="-41468" r="-41468"/>
          <a:stretch/>
        </p:blipFill>
        <p:spPr>
          <a:xfrm>
            <a:off x="2395108" y="1086527"/>
            <a:ext cx="6748892" cy="2929661"/>
          </a:xfrm>
          <a:prstGeom prst="rect">
            <a:avLst/>
          </a:prstGeom>
          <a:noFill/>
          <a:ln>
            <a:noFill/>
          </a:ln>
        </p:spPr>
      </p:pic>
      <p:sp>
        <p:nvSpPr>
          <p:cNvPr id="341" name="Google Shape;341;p52"/>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VESTIBULAR INFORMATION</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53"/>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VESTIBULAR LABYRINTH</a:t>
            </a:r>
            <a:endParaRPr/>
          </a:p>
        </p:txBody>
      </p:sp>
      <p:sp>
        <p:nvSpPr>
          <p:cNvPr id="347" name="Google Shape;347;p53"/>
          <p:cNvSpPr txBox="1">
            <a:spLocks noGrp="1"/>
          </p:cNvSpPr>
          <p:nvPr>
            <p:ph type="body" idx="1"/>
          </p:nvPr>
        </p:nvSpPr>
        <p:spPr>
          <a:xfrm>
            <a:off x="457200" y="1316182"/>
            <a:ext cx="8062912" cy="4694182"/>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Utricle (around 30,000 hair cells) and saccule (around 16,000 hair cells)</a:t>
            </a:r>
            <a:endParaRPr/>
          </a:p>
          <a:p>
            <a:pPr marL="617220" lvl="1" indent="-2286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Respond to acceleration in a straight line (such as gravity).</a:t>
            </a:r>
            <a:endParaRPr/>
          </a:p>
          <a:p>
            <a:pPr marL="617220" lvl="1" indent="-2286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Stereocilia project into a gelatin.</a:t>
            </a:r>
            <a:endParaRPr/>
          </a:p>
          <a:p>
            <a:pPr marL="617220" lvl="1" indent="-2286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Gelatin contains calcium carbonate crystals.</a:t>
            </a:r>
            <a:endParaRPr/>
          </a:p>
          <a:p>
            <a:pPr marL="617220" lvl="1" indent="-2286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Shifting gelatin from a tilted head bend the stereocilia causing depolarization.</a:t>
            </a:r>
            <a:endParaRPr/>
          </a:p>
          <a:p>
            <a:pPr marL="617220" lvl="1" indent="-228600" algn="l" rtl="0">
              <a:lnSpc>
                <a:spcPct val="107000"/>
              </a:lnSpc>
              <a:spcBef>
                <a:spcPts val="800"/>
              </a:spcBef>
              <a:spcAft>
                <a:spcPts val="0"/>
              </a:spcAft>
              <a:buSzPts val="2800"/>
              <a:buFont typeface="Noto Sans Symbols"/>
              <a:buChar char="∙"/>
            </a:pPr>
            <a:r>
              <a:rPr lang="en-US" sz="2800">
                <a:latin typeface="Calibri"/>
                <a:ea typeface="Calibri"/>
                <a:cs typeface="Calibri"/>
                <a:sym typeface="Calibri"/>
              </a:rPr>
              <a:t>Vestibular branch of the vestibulocochlear nerve deals with balance.</a:t>
            </a:r>
            <a:endParaRPr sz="280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54"/>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VESTIBULAR LABYRINTH (CONT.)</a:t>
            </a:r>
            <a:endParaRPr/>
          </a:p>
        </p:txBody>
      </p:sp>
      <p:sp>
        <p:nvSpPr>
          <p:cNvPr id="353" name="Google Shape;353;p54"/>
          <p:cNvSpPr txBox="1">
            <a:spLocks noGrp="1"/>
          </p:cNvSpPr>
          <p:nvPr>
            <p:ph type="body" idx="1"/>
          </p:nvPr>
        </p:nvSpPr>
        <p:spPr>
          <a:xfrm>
            <a:off x="457200" y="1316182"/>
            <a:ext cx="8062912" cy="4461164"/>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SzPts val="2600"/>
              <a:buFont typeface="Noto Sans Symbols"/>
              <a:buChar char="▪"/>
            </a:pPr>
            <a:r>
              <a:rPr lang="en-US" sz="2600">
                <a:latin typeface="Calibri"/>
                <a:ea typeface="Calibri"/>
                <a:cs typeface="Calibri"/>
                <a:sym typeface="Calibri"/>
              </a:rPr>
              <a:t>Three semicircular canals</a:t>
            </a:r>
            <a:endParaRPr/>
          </a:p>
          <a:p>
            <a:pPr marL="617220" lvl="1" indent="-228600" algn="l" rtl="0">
              <a:lnSpc>
                <a:spcPct val="107000"/>
              </a:lnSpc>
              <a:spcBef>
                <a:spcPts val="0"/>
              </a:spcBef>
              <a:spcAft>
                <a:spcPts val="0"/>
              </a:spcAft>
              <a:buSzPts val="2600"/>
              <a:buFont typeface="Noto Sans Symbols"/>
              <a:buChar char="∙"/>
            </a:pPr>
            <a:r>
              <a:rPr lang="en-US" sz="2600">
                <a:latin typeface="Calibri"/>
                <a:ea typeface="Calibri"/>
                <a:cs typeface="Calibri"/>
                <a:sym typeface="Calibri"/>
              </a:rPr>
              <a:t>Tubular loops set at oblique angles.</a:t>
            </a:r>
            <a:endParaRPr/>
          </a:p>
          <a:p>
            <a:pPr marL="617220" lvl="1" indent="-228600" algn="l" rtl="0">
              <a:lnSpc>
                <a:spcPct val="107000"/>
              </a:lnSpc>
              <a:spcBef>
                <a:spcPts val="0"/>
              </a:spcBef>
              <a:spcAft>
                <a:spcPts val="0"/>
              </a:spcAft>
              <a:buSzPts val="2600"/>
              <a:buFont typeface="Noto Sans Symbols"/>
              <a:buChar char="∙"/>
            </a:pPr>
            <a:r>
              <a:rPr lang="en-US" sz="2600">
                <a:latin typeface="Calibri"/>
                <a:ea typeface="Calibri"/>
                <a:cs typeface="Calibri"/>
                <a:sym typeface="Calibri"/>
              </a:rPr>
              <a:t>Base of each loop contains a swelling with cluster of hair cells.</a:t>
            </a:r>
            <a:endParaRPr/>
          </a:p>
          <a:p>
            <a:pPr marL="617220" lvl="1" indent="-228600" algn="l" rtl="0">
              <a:lnSpc>
                <a:spcPct val="107000"/>
              </a:lnSpc>
              <a:spcBef>
                <a:spcPts val="0"/>
              </a:spcBef>
              <a:spcAft>
                <a:spcPts val="0"/>
              </a:spcAft>
              <a:buSzPts val="2600"/>
              <a:buFont typeface="Noto Sans Symbols"/>
              <a:buChar char="∙"/>
            </a:pPr>
            <a:r>
              <a:rPr lang="en-US" sz="2600">
                <a:latin typeface="Calibri"/>
                <a:ea typeface="Calibri"/>
                <a:cs typeface="Calibri"/>
                <a:sym typeface="Calibri"/>
              </a:rPr>
              <a:t>Hairs project into the cupula (gelatinous cap).</a:t>
            </a:r>
            <a:endParaRPr/>
          </a:p>
          <a:p>
            <a:pPr marL="617220" lvl="1" indent="-228600" algn="l" rtl="0">
              <a:lnSpc>
                <a:spcPct val="107000"/>
              </a:lnSpc>
              <a:spcBef>
                <a:spcPts val="0"/>
              </a:spcBef>
              <a:spcAft>
                <a:spcPts val="0"/>
              </a:spcAft>
              <a:buSzPts val="2600"/>
              <a:buFont typeface="Noto Sans Symbols"/>
              <a:buChar char="∙"/>
            </a:pPr>
            <a:r>
              <a:rPr lang="en-US" sz="2600">
                <a:latin typeface="Calibri"/>
                <a:ea typeface="Calibri"/>
                <a:cs typeface="Calibri"/>
                <a:sym typeface="Calibri"/>
              </a:rPr>
              <a:t>Monitors angular acceleration and deceleration from rotation.</a:t>
            </a:r>
            <a:endParaRPr/>
          </a:p>
          <a:p>
            <a:pPr marL="617220" lvl="1" indent="-228600" algn="l" rtl="0">
              <a:lnSpc>
                <a:spcPct val="107000"/>
              </a:lnSpc>
              <a:spcBef>
                <a:spcPts val="0"/>
              </a:spcBef>
              <a:spcAft>
                <a:spcPts val="0"/>
              </a:spcAft>
              <a:buSzPts val="2600"/>
              <a:buFont typeface="Noto Sans Symbols"/>
              <a:buChar char="∙"/>
            </a:pPr>
            <a:r>
              <a:rPr lang="en-US" sz="2600">
                <a:latin typeface="Calibri"/>
                <a:ea typeface="Calibri"/>
                <a:cs typeface="Calibri"/>
                <a:sym typeface="Calibri"/>
              </a:rPr>
              <a:t>The fluid shifts when the head moves causing stimulation of the stereocilia.</a:t>
            </a:r>
            <a:endParaRPr/>
          </a:p>
          <a:p>
            <a:pPr marL="617220" lvl="1" indent="-228600" algn="l" rtl="0">
              <a:lnSpc>
                <a:spcPct val="107000"/>
              </a:lnSpc>
              <a:spcBef>
                <a:spcPts val="0"/>
              </a:spcBef>
              <a:spcAft>
                <a:spcPts val="0"/>
              </a:spcAft>
              <a:buSzPts val="2600"/>
              <a:buFont typeface="Noto Sans Symbols"/>
              <a:buChar char="∙"/>
            </a:pPr>
            <a:r>
              <a:rPr lang="en-US" sz="2600">
                <a:latin typeface="Calibri"/>
                <a:ea typeface="Calibri"/>
                <a:cs typeface="Calibri"/>
                <a:sym typeface="Calibri"/>
              </a:rPr>
              <a:t>Only senses changes in velocity.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0"/>
          <p:cNvSpPr txBox="1">
            <a:spLocks noGrp="1"/>
          </p:cNvSpPr>
          <p:nvPr>
            <p:ph type="title"/>
          </p:nvPr>
        </p:nvSpPr>
        <p:spPr>
          <a:xfrm>
            <a:off x="457200" y="0"/>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SENSORY TRANSDUCTION OVERVIEW</a:t>
            </a:r>
            <a:endParaRPr/>
          </a:p>
        </p:txBody>
      </p:sp>
      <p:sp>
        <p:nvSpPr>
          <p:cNvPr id="75" name="Google Shape;75;p10"/>
          <p:cNvSpPr txBox="1">
            <a:spLocks noGrp="1"/>
          </p:cNvSpPr>
          <p:nvPr>
            <p:ph type="body" idx="1"/>
          </p:nvPr>
        </p:nvSpPr>
        <p:spPr>
          <a:xfrm>
            <a:off x="457200" y="1021975"/>
            <a:ext cx="8686800" cy="5701553"/>
          </a:xfrm>
          <a:prstGeom prst="rect">
            <a:avLst/>
          </a:prstGeom>
          <a:noFill/>
          <a:ln>
            <a:noFill/>
          </a:ln>
        </p:spPr>
        <p:txBody>
          <a:bodyPr spcFirstLastPara="1" wrap="square" lIns="91425" tIns="45700" rIns="91425" bIns="45700" anchor="t" anchorCtr="0">
            <a:noAutofit/>
          </a:bodyPr>
          <a:lstStyle/>
          <a:p>
            <a:pPr marL="457200" lvl="0" indent="-457200" algn="l" rtl="0">
              <a:spcBef>
                <a:spcPts val="0"/>
              </a:spcBef>
              <a:spcAft>
                <a:spcPts val="0"/>
              </a:spcAft>
              <a:buSzPts val="2800"/>
              <a:buFont typeface="Arial Black"/>
              <a:buAutoNum type="arabicPeriod"/>
            </a:pPr>
            <a:r>
              <a:rPr lang="en-US" sz="2800"/>
              <a:t>Stimulus</a:t>
            </a:r>
            <a:endParaRPr/>
          </a:p>
          <a:p>
            <a:pPr marL="457200" lvl="0" indent="-457200" algn="l" rtl="0">
              <a:spcBef>
                <a:spcPts val="1160"/>
              </a:spcBef>
              <a:spcAft>
                <a:spcPts val="0"/>
              </a:spcAft>
              <a:buSzPts val="2800"/>
              <a:buFont typeface="Arial Black"/>
              <a:buAutoNum type="arabicPeriod"/>
            </a:pPr>
            <a:r>
              <a:rPr lang="en-US" sz="2800"/>
              <a:t>Reception – Activation of sensory receptors</a:t>
            </a:r>
            <a:endParaRPr/>
          </a:p>
          <a:p>
            <a:pPr marL="457200" lvl="0" indent="-457200" algn="l" rtl="0">
              <a:spcBef>
                <a:spcPts val="1160"/>
              </a:spcBef>
              <a:spcAft>
                <a:spcPts val="0"/>
              </a:spcAft>
              <a:buSzPts val="2800"/>
              <a:buFont typeface="Arial Black"/>
              <a:buAutoNum type="arabicPeriod"/>
            </a:pPr>
            <a:r>
              <a:rPr lang="en-US" sz="2800"/>
              <a:t>Ion Channels Affected – Changes in Electrical Potential</a:t>
            </a:r>
            <a:endParaRPr/>
          </a:p>
          <a:p>
            <a:pPr marL="1188720" lvl="1" indent="-457200" algn="l" rtl="0">
              <a:spcBef>
                <a:spcPts val="1120"/>
              </a:spcBef>
              <a:spcAft>
                <a:spcPts val="0"/>
              </a:spcAft>
              <a:buSzPts val="2600"/>
              <a:buFont typeface="Arial"/>
              <a:buChar char="•"/>
            </a:pPr>
            <a:r>
              <a:rPr lang="en-US" sz="2600"/>
              <a:t>Positive change in membrane potential depolarizes the neuron</a:t>
            </a:r>
            <a:endParaRPr/>
          </a:p>
          <a:p>
            <a:pPr marL="1188720" lvl="1" indent="-457200" algn="l" rtl="0">
              <a:spcBef>
                <a:spcPts val="520"/>
              </a:spcBef>
              <a:spcAft>
                <a:spcPts val="0"/>
              </a:spcAft>
              <a:buSzPts val="2600"/>
              <a:buFont typeface="Arial"/>
              <a:buChar char="•"/>
            </a:pPr>
            <a:r>
              <a:rPr lang="en-US" sz="2600"/>
              <a:t>Negative change hyperpolarizes the neuron</a:t>
            </a:r>
            <a:endParaRPr/>
          </a:p>
          <a:p>
            <a:pPr marL="1188720" lvl="1" indent="-457200" algn="l" rtl="0">
              <a:spcBef>
                <a:spcPts val="520"/>
              </a:spcBef>
              <a:spcAft>
                <a:spcPts val="0"/>
              </a:spcAft>
              <a:buSzPts val="2600"/>
              <a:buFont typeface="Arial"/>
              <a:buChar char="•"/>
            </a:pPr>
            <a:r>
              <a:rPr lang="en-US" sz="2600"/>
              <a:t>Called receptor potentials (sensory receptors)</a:t>
            </a:r>
            <a:endParaRPr sz="2600"/>
          </a:p>
          <a:p>
            <a:pPr marL="457200" lvl="0" indent="-457200" algn="l" rtl="0">
              <a:spcBef>
                <a:spcPts val="560"/>
              </a:spcBef>
              <a:spcAft>
                <a:spcPts val="0"/>
              </a:spcAft>
              <a:buSzPts val="2800"/>
              <a:buFont typeface="Arial Black"/>
              <a:buAutoNum type="arabicPeriod"/>
            </a:pPr>
            <a:r>
              <a:rPr lang="en-US" sz="2800"/>
              <a:t>If polarization change is sufficient (crossing a threshold), neuron will fire.  </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55"/>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HIGHER PROCESSING</a:t>
            </a:r>
            <a:endParaRPr/>
          </a:p>
        </p:txBody>
      </p:sp>
      <p:sp>
        <p:nvSpPr>
          <p:cNvPr id="359" name="Google Shape;359;p55"/>
          <p:cNvSpPr txBox="1">
            <a:spLocks noGrp="1"/>
          </p:cNvSpPr>
          <p:nvPr>
            <p:ph type="body" idx="1"/>
          </p:nvPr>
        </p:nvSpPr>
        <p:spPr>
          <a:xfrm>
            <a:off x="457200" y="1288473"/>
            <a:ext cx="8062912" cy="4721891"/>
          </a:xfrm>
          <a:prstGeom prst="rect">
            <a:avLst/>
          </a:prstGeom>
          <a:noFill/>
          <a:ln>
            <a:noFill/>
          </a:ln>
        </p:spPr>
        <p:txBody>
          <a:bodyPr spcFirstLastPara="1" wrap="square" lIns="91425" tIns="45700" rIns="91425" bIns="45700" anchor="t" anchorCtr="0">
            <a:noAutofit/>
          </a:bodyPr>
          <a:lstStyle/>
          <a:p>
            <a:pPr marL="0" lvl="0" indent="0" algn="l" rtl="0">
              <a:lnSpc>
                <a:spcPct val="97000"/>
              </a:lnSpc>
              <a:spcBef>
                <a:spcPts val="0"/>
              </a:spcBef>
              <a:spcAft>
                <a:spcPts val="0"/>
              </a:spcAft>
              <a:buSzPts val="2590"/>
              <a:buFont typeface="Noto Sans Symbols"/>
              <a:buChar char="▪"/>
            </a:pPr>
            <a:r>
              <a:rPr lang="en-US" sz="2590">
                <a:latin typeface="Calibri"/>
                <a:ea typeface="Calibri"/>
                <a:cs typeface="Calibri"/>
                <a:sym typeface="Calibri"/>
              </a:rPr>
              <a:t>Hair cells communicate via bipolar neurons that send signals to the cochlear nucleus in the medulla.</a:t>
            </a:r>
            <a:endParaRPr/>
          </a:p>
          <a:p>
            <a:pPr marL="0" lvl="0" indent="0" algn="l" rtl="0">
              <a:lnSpc>
                <a:spcPct val="97000"/>
              </a:lnSpc>
              <a:spcBef>
                <a:spcPts val="0"/>
              </a:spcBef>
              <a:spcAft>
                <a:spcPts val="0"/>
              </a:spcAft>
              <a:buSzPts val="2590"/>
              <a:buFont typeface="Noto Sans Symbols"/>
              <a:buChar char="▪"/>
            </a:pPr>
            <a:r>
              <a:rPr lang="en-US" sz="2590">
                <a:latin typeface="Calibri"/>
                <a:ea typeface="Calibri"/>
                <a:cs typeface="Calibri"/>
                <a:sym typeface="Calibri"/>
              </a:rPr>
              <a:t>Cochlear neurons send descending projections to the spinal cord and ascending projections to the pons, thalamus, and cerebellum (important for coordinating movements).</a:t>
            </a:r>
            <a:endParaRPr/>
          </a:p>
          <a:p>
            <a:pPr marL="0" lvl="0" indent="0" algn="l" rtl="0">
              <a:lnSpc>
                <a:spcPct val="97000"/>
              </a:lnSpc>
              <a:spcBef>
                <a:spcPts val="0"/>
              </a:spcBef>
              <a:spcAft>
                <a:spcPts val="0"/>
              </a:spcAft>
              <a:buSzPts val="2590"/>
              <a:buFont typeface="Noto Sans Symbols"/>
              <a:buChar char="▪"/>
            </a:pPr>
            <a:r>
              <a:rPr lang="en-US" sz="2590">
                <a:latin typeface="Calibri"/>
                <a:ea typeface="Calibri"/>
                <a:cs typeface="Calibri"/>
                <a:sym typeface="Calibri"/>
              </a:rPr>
              <a:t>Projections also sent to the temporal cortex (feeling dizzy), autonomic centers in the brainstem (motion sickness), and the primary somatosensory cortex.</a:t>
            </a:r>
            <a:endParaRPr/>
          </a:p>
          <a:p>
            <a:pPr marL="0" lvl="0" indent="0" algn="l" rtl="0">
              <a:lnSpc>
                <a:spcPct val="97000"/>
              </a:lnSpc>
              <a:spcBef>
                <a:spcPts val="0"/>
              </a:spcBef>
              <a:spcAft>
                <a:spcPts val="0"/>
              </a:spcAft>
              <a:buSzPts val="2590"/>
              <a:buFont typeface="Noto Sans Symbols"/>
              <a:buChar char="▪"/>
            </a:pPr>
            <a:r>
              <a:rPr lang="en-US" sz="2590">
                <a:latin typeface="Calibri"/>
                <a:ea typeface="Calibri"/>
                <a:cs typeface="Calibri"/>
                <a:sym typeface="Calibri"/>
              </a:rPr>
              <a:t>Signals also project to certain optic muscles (coordinate eye and head movement).</a:t>
            </a:r>
            <a:endParaRPr/>
          </a:p>
          <a:p>
            <a:pPr marL="0" lvl="0" indent="0" algn="l" rtl="0">
              <a:lnSpc>
                <a:spcPct val="90000"/>
              </a:lnSpc>
              <a:spcBef>
                <a:spcPts val="1170"/>
              </a:spcBef>
              <a:spcAft>
                <a:spcPts val="0"/>
              </a:spcAft>
              <a:buClr>
                <a:srgbClr val="6CB255"/>
              </a:buClr>
              <a:buSzPts val="1850"/>
              <a:buNone/>
            </a:pPr>
            <a:endParaRPr sz="185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56"/>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36.5: VISION</a:t>
            </a:r>
            <a:endParaRPr/>
          </a:p>
        </p:txBody>
      </p:sp>
      <p:sp>
        <p:nvSpPr>
          <p:cNvPr id="365" name="Google Shape;365;p56"/>
          <p:cNvSpPr txBox="1">
            <a:spLocks noGrp="1"/>
          </p:cNvSpPr>
          <p:nvPr>
            <p:ph type="body" idx="1"/>
          </p:nvPr>
        </p:nvSpPr>
        <p:spPr>
          <a:xfrm>
            <a:off x="457200" y="1316182"/>
            <a:ext cx="8062912" cy="469418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7000"/>
              </a:lnSpc>
              <a:spcBef>
                <a:spcPts val="0"/>
              </a:spcBef>
              <a:spcAft>
                <a:spcPts val="0"/>
              </a:spcAft>
              <a:buSzPts val="2800"/>
              <a:buFont typeface="Courier New"/>
              <a:buChar char="o"/>
            </a:pPr>
            <a:r>
              <a:rPr lang="en-US" sz="2800">
                <a:latin typeface="Calibri"/>
                <a:ea typeface="Calibri"/>
                <a:cs typeface="Calibri"/>
                <a:sym typeface="Calibri"/>
              </a:rPr>
              <a:t>Vision = detect light patterns and interpret into images</a:t>
            </a:r>
            <a:endParaRPr/>
          </a:p>
          <a:p>
            <a:pPr marL="342900" marR="0" lvl="0" indent="-342900" algn="l" rtl="0">
              <a:lnSpc>
                <a:spcPct val="107000"/>
              </a:lnSpc>
              <a:spcBef>
                <a:spcPts val="0"/>
              </a:spcBef>
              <a:spcAft>
                <a:spcPts val="0"/>
              </a:spcAft>
              <a:buSzPts val="2800"/>
              <a:buFont typeface="Courier New"/>
              <a:buChar char="o"/>
            </a:pPr>
            <a:r>
              <a:rPr lang="en-US" sz="2800">
                <a:latin typeface="Calibri"/>
                <a:ea typeface="Calibri"/>
                <a:cs typeface="Calibri"/>
                <a:sym typeface="Calibri"/>
              </a:rPr>
              <a:t>Visual systems of species have evolved ways to focus important visual stimuli.</a:t>
            </a:r>
            <a:endParaRPr/>
          </a:p>
          <a:p>
            <a:pPr marL="742950" marR="0" lvl="1" indent="-285750" algn="l" rtl="0">
              <a:lnSpc>
                <a:spcPct val="107000"/>
              </a:lnSpc>
              <a:spcBef>
                <a:spcPts val="0"/>
              </a:spcBef>
              <a:spcAft>
                <a:spcPts val="0"/>
              </a:spcAft>
              <a:buSzPts val="2800"/>
              <a:buFont typeface="Courier New"/>
              <a:buChar char="o"/>
            </a:pPr>
            <a:r>
              <a:rPr lang="en-US" sz="2800">
                <a:latin typeface="Calibri"/>
                <a:ea typeface="Calibri"/>
                <a:cs typeface="Calibri"/>
                <a:sym typeface="Calibri"/>
              </a:rPr>
              <a:t>About one-third of human cerebral cortex is dedicated to vision.</a:t>
            </a:r>
            <a:endParaRPr sz="2800">
              <a:latin typeface="Calibri"/>
              <a:ea typeface="Calibri"/>
              <a:cs typeface="Calibri"/>
              <a:sym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57"/>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LIGHT</a:t>
            </a:r>
            <a:endParaRPr/>
          </a:p>
        </p:txBody>
      </p:sp>
      <p:sp>
        <p:nvSpPr>
          <p:cNvPr id="371" name="Google Shape;371;p57"/>
          <p:cNvSpPr txBox="1">
            <a:spLocks noGrp="1"/>
          </p:cNvSpPr>
          <p:nvPr>
            <p:ph type="body" idx="1"/>
          </p:nvPr>
        </p:nvSpPr>
        <p:spPr>
          <a:xfrm>
            <a:off x="457200" y="1274618"/>
            <a:ext cx="8062912" cy="4735746"/>
          </a:xfrm>
          <a:prstGeom prst="rect">
            <a:avLst/>
          </a:prstGeom>
          <a:noFill/>
          <a:ln>
            <a:noFill/>
          </a:ln>
        </p:spPr>
        <p:txBody>
          <a:bodyPr spcFirstLastPara="1" wrap="square" lIns="91425" tIns="45700" rIns="91425" bIns="45700" anchor="t" anchorCtr="0">
            <a:noAutofit/>
          </a:bodyPr>
          <a:lstStyle/>
          <a:p>
            <a:pPr marL="11430" lvl="0" indent="-11430" algn="l" rtl="0">
              <a:lnSpc>
                <a:spcPct val="107000"/>
              </a:lnSpc>
              <a:spcBef>
                <a:spcPts val="0"/>
              </a:spcBef>
              <a:spcAft>
                <a:spcPts val="0"/>
              </a:spcAft>
              <a:buSzPts val="2600"/>
              <a:buFont typeface="Courier New"/>
              <a:buChar char="o"/>
            </a:pPr>
            <a:r>
              <a:rPr lang="en-US" sz="2600">
                <a:latin typeface="Calibri"/>
                <a:ea typeface="Calibri"/>
                <a:cs typeface="Calibri"/>
                <a:sym typeface="Calibri"/>
              </a:rPr>
              <a:t>Composed of electromagnetic waves</a:t>
            </a:r>
            <a:endParaRPr/>
          </a:p>
          <a:p>
            <a:pPr marL="11430" lvl="0" indent="-11430" algn="l" rtl="0">
              <a:lnSpc>
                <a:spcPct val="107000"/>
              </a:lnSpc>
              <a:spcBef>
                <a:spcPts val="0"/>
              </a:spcBef>
              <a:spcAft>
                <a:spcPts val="0"/>
              </a:spcAft>
              <a:buSzPts val="2600"/>
              <a:buFont typeface="Courier New"/>
              <a:buChar char="o"/>
            </a:pPr>
            <a:r>
              <a:rPr lang="en-US" sz="2600">
                <a:latin typeface="Calibri"/>
                <a:ea typeface="Calibri"/>
                <a:cs typeface="Calibri"/>
                <a:sym typeface="Calibri"/>
              </a:rPr>
              <a:t>Visible light is only small part of the electromagnetic spectrum</a:t>
            </a:r>
            <a:endParaRPr/>
          </a:p>
          <a:p>
            <a:pPr marL="11430" lvl="0" indent="-11430" algn="l" rtl="0">
              <a:lnSpc>
                <a:spcPct val="107000"/>
              </a:lnSpc>
              <a:spcBef>
                <a:spcPts val="0"/>
              </a:spcBef>
              <a:spcAft>
                <a:spcPts val="0"/>
              </a:spcAft>
              <a:buSzPts val="2600"/>
              <a:buFont typeface="Courier New"/>
              <a:buChar char="o"/>
            </a:pPr>
            <a:r>
              <a:rPr lang="en-US" sz="2600">
                <a:latin typeface="Calibri"/>
                <a:ea typeface="Calibri"/>
                <a:cs typeface="Calibri"/>
                <a:sym typeface="Calibri"/>
              </a:rPr>
              <a:t>Wavelength determines hue</a:t>
            </a:r>
            <a:endParaRPr/>
          </a:p>
          <a:p>
            <a:pPr marL="617220" lvl="1" indent="-228600" algn="l" rtl="0">
              <a:lnSpc>
                <a:spcPct val="107000"/>
              </a:lnSpc>
              <a:spcBef>
                <a:spcPts val="0"/>
              </a:spcBef>
              <a:spcAft>
                <a:spcPts val="0"/>
              </a:spcAft>
              <a:buSzPts val="2600"/>
              <a:buFont typeface="Noto Sans Symbols"/>
              <a:buChar char="▪"/>
            </a:pPr>
            <a:r>
              <a:rPr lang="en-US" sz="2600">
                <a:latin typeface="Calibri"/>
                <a:ea typeface="Calibri"/>
                <a:cs typeface="Calibri"/>
                <a:sym typeface="Calibri"/>
              </a:rPr>
              <a:t>As wavelength (nm) increases frequency decreases.</a:t>
            </a:r>
            <a:endParaRPr/>
          </a:p>
          <a:p>
            <a:pPr marL="617220" lvl="1" indent="-228600" algn="l" rtl="0">
              <a:lnSpc>
                <a:spcPct val="107000"/>
              </a:lnSpc>
              <a:spcBef>
                <a:spcPts val="0"/>
              </a:spcBef>
              <a:spcAft>
                <a:spcPts val="0"/>
              </a:spcAft>
              <a:buSzPts val="2600"/>
              <a:buFont typeface="Noto Sans Symbols"/>
              <a:buChar char="▪"/>
            </a:pPr>
            <a:r>
              <a:rPr lang="en-US" sz="2600">
                <a:latin typeface="Calibri"/>
                <a:ea typeface="Calibri"/>
                <a:cs typeface="Calibri"/>
                <a:sym typeface="Calibri"/>
              </a:rPr>
              <a:t>Humans perceive light between 380 nm and 740 nm.</a:t>
            </a:r>
            <a:endParaRPr/>
          </a:p>
          <a:p>
            <a:pPr marL="617220" lvl="1" indent="-228600" algn="l" rtl="0">
              <a:lnSpc>
                <a:spcPct val="107000"/>
              </a:lnSpc>
              <a:spcBef>
                <a:spcPts val="0"/>
              </a:spcBef>
              <a:spcAft>
                <a:spcPts val="0"/>
              </a:spcAft>
              <a:buSzPts val="2600"/>
              <a:buFont typeface="Noto Sans Symbols"/>
              <a:buChar char="▪"/>
            </a:pPr>
            <a:r>
              <a:rPr lang="en-US" sz="2600">
                <a:latin typeface="Calibri"/>
                <a:ea typeface="Calibri"/>
                <a:cs typeface="Calibri"/>
                <a:sym typeface="Calibri"/>
              </a:rPr>
              <a:t>Bees can see near-ultraviolet light (nectar guides located on flowers).</a:t>
            </a:r>
            <a:endParaRPr/>
          </a:p>
          <a:p>
            <a:pPr marL="617220" lvl="1" indent="-228600" algn="l" rtl="0">
              <a:lnSpc>
                <a:spcPct val="107000"/>
              </a:lnSpc>
              <a:spcBef>
                <a:spcPts val="800"/>
              </a:spcBef>
              <a:spcAft>
                <a:spcPts val="0"/>
              </a:spcAft>
              <a:buSzPts val="2600"/>
              <a:buFont typeface="Noto Sans Symbols"/>
              <a:buChar char="▪"/>
            </a:pPr>
            <a:r>
              <a:rPr lang="en-US" sz="2600">
                <a:latin typeface="Calibri"/>
                <a:ea typeface="Calibri"/>
                <a:cs typeface="Calibri"/>
                <a:sym typeface="Calibri"/>
              </a:rPr>
              <a:t>Some non-avian reptiles can sense infrared light (heat from prey).</a:t>
            </a:r>
            <a:endParaRPr sz="260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58"/>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LIGHT (CONT.)</a:t>
            </a:r>
            <a:endParaRPr/>
          </a:p>
        </p:txBody>
      </p:sp>
      <p:sp>
        <p:nvSpPr>
          <p:cNvPr id="377" name="Google Shape;377;p58"/>
          <p:cNvSpPr txBox="1">
            <a:spLocks noGrp="1"/>
          </p:cNvSpPr>
          <p:nvPr>
            <p:ph type="body" idx="1"/>
          </p:nvPr>
        </p:nvSpPr>
        <p:spPr>
          <a:xfrm>
            <a:off x="457200" y="1316182"/>
            <a:ext cx="8062912" cy="4694182"/>
          </a:xfrm>
          <a:prstGeom prst="rect">
            <a:avLst/>
          </a:prstGeom>
          <a:noFill/>
          <a:ln>
            <a:noFill/>
          </a:ln>
        </p:spPr>
        <p:txBody>
          <a:bodyPr spcFirstLastPara="1" wrap="square" lIns="91425" tIns="45700" rIns="91425" bIns="45700" anchor="t" anchorCtr="0">
            <a:noAutofit/>
          </a:bodyPr>
          <a:lstStyle/>
          <a:p>
            <a:pPr marL="11430" lvl="0" indent="-11430" algn="l" rtl="0">
              <a:lnSpc>
                <a:spcPct val="107000"/>
              </a:lnSpc>
              <a:spcBef>
                <a:spcPts val="0"/>
              </a:spcBef>
              <a:spcAft>
                <a:spcPts val="0"/>
              </a:spcAft>
              <a:buSzPts val="2800"/>
              <a:buFont typeface="Courier New"/>
              <a:buChar char="o"/>
            </a:pPr>
            <a:r>
              <a:rPr lang="en-US" sz="2800">
                <a:latin typeface="Calibri"/>
                <a:ea typeface="Calibri"/>
                <a:cs typeface="Calibri"/>
                <a:sym typeface="Calibri"/>
              </a:rPr>
              <a:t>Amplitude determines brightness</a:t>
            </a:r>
            <a:endParaRPr/>
          </a:p>
          <a:p>
            <a:pPr marL="617220" lvl="1" indent="-2286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1 candela = brightness of one common candle</a:t>
            </a:r>
            <a:endParaRPr/>
          </a:p>
          <a:p>
            <a:pPr marL="11430" lvl="0" indent="-11430" algn="l" rtl="0">
              <a:lnSpc>
                <a:spcPct val="107000"/>
              </a:lnSpc>
              <a:spcBef>
                <a:spcPts val="0"/>
              </a:spcBef>
              <a:spcAft>
                <a:spcPts val="0"/>
              </a:spcAft>
              <a:buSzPts val="2800"/>
              <a:buFont typeface="Courier New"/>
              <a:buChar char="o"/>
            </a:pPr>
            <a:r>
              <a:rPr lang="en-US" sz="2800">
                <a:latin typeface="Calibri"/>
                <a:ea typeface="Calibri"/>
                <a:cs typeface="Calibri"/>
                <a:sym typeface="Calibri"/>
              </a:rPr>
              <a:t>Visible light arrives at the eye as long (red), medium (green), and short (blue) waves.</a:t>
            </a:r>
            <a:endParaRPr/>
          </a:p>
          <a:p>
            <a:pPr marL="11430" lvl="0" indent="-11430" algn="l" rtl="0">
              <a:lnSpc>
                <a:spcPct val="107000"/>
              </a:lnSpc>
              <a:spcBef>
                <a:spcPts val="800"/>
              </a:spcBef>
              <a:spcAft>
                <a:spcPts val="0"/>
              </a:spcAft>
              <a:buSzPts val="2800"/>
              <a:buFont typeface="Courier New"/>
              <a:buChar char="o"/>
            </a:pPr>
            <a:r>
              <a:rPr lang="en-US" sz="2800">
                <a:latin typeface="Calibri"/>
                <a:ea typeface="Calibri"/>
                <a:cs typeface="Calibri"/>
                <a:sym typeface="Calibri"/>
              </a:rPr>
              <a:t>You can only see light that is reflected off or transmitted through an object.  (Absorbed light cannot be seen.)</a:t>
            </a:r>
            <a:endParaRPr sz="280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59"/>
          <p:cNvSpPr txBox="1">
            <a:spLocks noGrp="1"/>
          </p:cNvSpPr>
          <p:nvPr>
            <p:ph type="body" idx="1"/>
          </p:nvPr>
        </p:nvSpPr>
        <p:spPr>
          <a:xfrm>
            <a:off x="457200" y="4843982"/>
            <a:ext cx="8062912" cy="116638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600"/>
              <a:buNone/>
            </a:pPr>
            <a:r>
              <a:rPr lang="en-US" sz="1600"/>
              <a:t>In the electromagnetic spectrum, visible light lies between 380 nm and 740 nm. (credit: modification of work by NASA)</a:t>
            </a:r>
            <a:endParaRPr sz="1550"/>
          </a:p>
        </p:txBody>
      </p:sp>
      <p:pic>
        <p:nvPicPr>
          <p:cNvPr id="383" name="Google Shape;383;p59" descr="The illustration shows the electromagnetic spectrum, which consists of different wavelengths of electromagnetic radiation. Radio waves have the longest wavelength, about 103 meters. Wavelength gets increasingly shorter for microwave, infrared, visible, ultraviolet, x-rays and gamma rays. Gamma rays have a wavelength of about 10-12 meters. Frequency is inversely proportional to wavelength."/>
          <p:cNvPicPr preferRelativeResize="0">
            <a:picLocks noGrp="1"/>
          </p:cNvPicPr>
          <p:nvPr>
            <p:ph type="pic" idx="2"/>
          </p:nvPr>
        </p:nvPicPr>
        <p:blipFill rotWithShape="1">
          <a:blip r:embed="rId3">
            <a:alphaModFix/>
          </a:blip>
          <a:srcRect t="-1332" b="-1332"/>
          <a:stretch/>
        </p:blipFill>
        <p:spPr>
          <a:xfrm>
            <a:off x="457199" y="1122386"/>
            <a:ext cx="8062913" cy="3500071"/>
          </a:xfrm>
          <a:prstGeom prst="rect">
            <a:avLst/>
          </a:prstGeom>
          <a:noFill/>
          <a:ln>
            <a:noFill/>
          </a:ln>
        </p:spPr>
      </p:pic>
      <p:sp>
        <p:nvSpPr>
          <p:cNvPr id="384" name="Google Shape;384;p59"/>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THE ELECTROMAGNETIC SPECTRUM</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60"/>
          <p:cNvSpPr txBox="1">
            <a:spLocks noGrp="1"/>
          </p:cNvSpPr>
          <p:nvPr>
            <p:ph type="title"/>
          </p:nvPr>
        </p:nvSpPr>
        <p:spPr>
          <a:xfrm>
            <a:off x="457200" y="197224"/>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EYE ANATOMY</a:t>
            </a:r>
            <a:endParaRPr/>
          </a:p>
        </p:txBody>
      </p:sp>
      <p:sp>
        <p:nvSpPr>
          <p:cNvPr id="390" name="Google Shape;390;p60"/>
          <p:cNvSpPr txBox="1">
            <a:spLocks noGrp="1"/>
          </p:cNvSpPr>
          <p:nvPr>
            <p:ph type="body" idx="1"/>
          </p:nvPr>
        </p:nvSpPr>
        <p:spPr>
          <a:xfrm>
            <a:off x="457200" y="1021975"/>
            <a:ext cx="8686800" cy="5701553"/>
          </a:xfrm>
          <a:prstGeom prst="rect">
            <a:avLst/>
          </a:prstGeom>
          <a:noFill/>
          <a:ln>
            <a:noFill/>
          </a:ln>
        </p:spPr>
        <p:txBody>
          <a:bodyPr spcFirstLastPara="1" wrap="square" lIns="91425" tIns="45700" rIns="91425" bIns="45700" anchor="t" anchorCtr="0">
            <a:noAutofit/>
          </a:bodyPr>
          <a:lstStyle/>
          <a:p>
            <a:pPr marL="457200" lvl="0" indent="-457200" algn="l" rtl="0">
              <a:spcBef>
                <a:spcPts val="0"/>
              </a:spcBef>
              <a:spcAft>
                <a:spcPts val="0"/>
              </a:spcAft>
              <a:buSzPts val="2800"/>
              <a:buFont typeface="Arial"/>
              <a:buChar char="•"/>
            </a:pPr>
            <a:r>
              <a:rPr lang="en-US" sz="2800"/>
              <a:t>The photoreceptive cells of the eye are located in the retina on the inner surface of the back of the eye. </a:t>
            </a:r>
            <a:endParaRPr sz="2800"/>
          </a:p>
          <a:p>
            <a:pPr marL="457200" lvl="0" indent="-457200" algn="l" rtl="0">
              <a:spcBef>
                <a:spcPts val="1160"/>
              </a:spcBef>
              <a:spcAft>
                <a:spcPts val="0"/>
              </a:spcAft>
              <a:buSzPts val="2800"/>
              <a:buFont typeface="Arial"/>
              <a:buChar char="•"/>
            </a:pPr>
            <a:r>
              <a:rPr lang="en-US" sz="2800"/>
              <a:t>The cornea, the front transparent layer of the eye, and the crystalline lens, a transparent convex structure behind the cornea, both refract (bend) light to focus the image on the retina. </a:t>
            </a:r>
            <a:endParaRPr/>
          </a:p>
          <a:p>
            <a:pPr marL="457200" lvl="0" indent="-457200" algn="l" rtl="0">
              <a:spcBef>
                <a:spcPts val="1160"/>
              </a:spcBef>
              <a:spcAft>
                <a:spcPts val="0"/>
              </a:spcAft>
              <a:buSzPts val="2800"/>
              <a:buFont typeface="Arial"/>
              <a:buChar char="•"/>
            </a:pPr>
            <a:r>
              <a:rPr lang="en-US" sz="2800"/>
              <a:t>The iris is a muscular ring that regulates the amount of light entering the eye.</a:t>
            </a:r>
            <a:endParaRPr sz="280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61"/>
          <p:cNvSpPr txBox="1">
            <a:spLocks noGrp="1"/>
          </p:cNvSpPr>
          <p:nvPr>
            <p:ph type="body" idx="1"/>
          </p:nvPr>
        </p:nvSpPr>
        <p:spPr>
          <a:xfrm>
            <a:off x="295835" y="5691618"/>
            <a:ext cx="8062912" cy="1166382"/>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600"/>
              <a:buAutoNum type="alphaLcParenBoth"/>
            </a:pPr>
            <a:r>
              <a:rPr lang="en-US" sz="1600"/>
              <a:t>The human eye is shown in cross section.</a:t>
            </a:r>
            <a:endParaRPr/>
          </a:p>
          <a:p>
            <a:pPr marL="342900" lvl="0" indent="-342900" algn="l" rtl="0">
              <a:spcBef>
                <a:spcPts val="920"/>
              </a:spcBef>
              <a:spcAft>
                <a:spcPts val="0"/>
              </a:spcAft>
              <a:buSzPts val="1600"/>
              <a:buAutoNum type="alphaLcParenBoth"/>
            </a:pPr>
            <a:r>
              <a:rPr lang="en-US" sz="1600"/>
              <a:t>A blowup shows the layers of the retina.</a:t>
            </a:r>
            <a:endParaRPr sz="1550"/>
          </a:p>
        </p:txBody>
      </p:sp>
      <p:pic>
        <p:nvPicPr>
          <p:cNvPr id="396" name="Google Shape;396;p61" descr="The left illustration shows a human eye, which is round and filled with vitreous humour. The optic nerve and retinal blood vessels exit the back of the eye. At the front of the eye is the lens with a pupil in the middle. The lens is covered by the iris, which in turn is covered by the cornea. The aqueous humour is a gel-like substance between the cornea and iris. The retina is the lining of the inner eye. A second illustration is a blowup which shows that the optic nerve is at the surface of the retina. Beneath the optic nerve is a layer of ganglion cells, and beneath this is a layer of bipolar cells. Both ganglia and bipolar cells are nerve cells with root-like appendages. Beneath the bipolar cell layer are the rods and cones. Rods and cones are similar in structure and column-like."/>
          <p:cNvPicPr preferRelativeResize="0">
            <a:picLocks noGrp="1"/>
          </p:cNvPicPr>
          <p:nvPr>
            <p:ph type="pic" idx="2"/>
          </p:nvPr>
        </p:nvPicPr>
        <p:blipFill rotWithShape="1">
          <a:blip r:embed="rId3">
            <a:alphaModFix/>
          </a:blip>
          <a:srcRect l="-13719" r="-13719"/>
          <a:stretch/>
        </p:blipFill>
        <p:spPr>
          <a:xfrm>
            <a:off x="457199" y="1122386"/>
            <a:ext cx="9474887" cy="4113002"/>
          </a:xfrm>
          <a:prstGeom prst="rect">
            <a:avLst/>
          </a:prstGeom>
          <a:noFill/>
          <a:ln>
            <a:noFill/>
          </a:ln>
        </p:spPr>
      </p:pic>
      <p:sp>
        <p:nvSpPr>
          <p:cNvPr id="397" name="Google Shape;397;p61"/>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EYE ANATOMY</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62"/>
          <p:cNvSpPr txBox="1">
            <a:spLocks noGrp="1"/>
          </p:cNvSpPr>
          <p:nvPr>
            <p:ph type="title"/>
          </p:nvPr>
        </p:nvSpPr>
        <p:spPr>
          <a:xfrm>
            <a:off x="457200" y="197224"/>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PHOTORECEPTORS </a:t>
            </a:r>
            <a:endParaRPr/>
          </a:p>
        </p:txBody>
      </p:sp>
      <p:sp>
        <p:nvSpPr>
          <p:cNvPr id="403" name="Google Shape;403;p62"/>
          <p:cNvSpPr txBox="1">
            <a:spLocks noGrp="1"/>
          </p:cNvSpPr>
          <p:nvPr>
            <p:ph type="body" idx="1"/>
          </p:nvPr>
        </p:nvSpPr>
        <p:spPr>
          <a:xfrm>
            <a:off x="457200" y="1021975"/>
            <a:ext cx="8686800" cy="5701553"/>
          </a:xfrm>
          <a:prstGeom prst="rect">
            <a:avLst/>
          </a:prstGeom>
          <a:noFill/>
          <a:ln>
            <a:noFill/>
          </a:ln>
        </p:spPr>
        <p:txBody>
          <a:bodyPr spcFirstLastPara="1" wrap="square" lIns="91425" tIns="45700" rIns="91425" bIns="45700" anchor="t" anchorCtr="0">
            <a:noAutofit/>
          </a:bodyPr>
          <a:lstStyle/>
          <a:p>
            <a:pPr marL="457200" lvl="0" indent="-457200" algn="l" rtl="0">
              <a:spcBef>
                <a:spcPts val="0"/>
              </a:spcBef>
              <a:spcAft>
                <a:spcPts val="0"/>
              </a:spcAft>
              <a:buSzPts val="2800"/>
              <a:buFont typeface="Arial"/>
              <a:buChar char="•"/>
            </a:pPr>
            <a:r>
              <a:rPr lang="en-US" sz="2800"/>
              <a:t>Responsible for transduction of light.</a:t>
            </a:r>
            <a:endParaRPr/>
          </a:p>
          <a:p>
            <a:pPr marL="457200" lvl="0" indent="-457200" algn="l" rtl="0">
              <a:spcBef>
                <a:spcPts val="1160"/>
              </a:spcBef>
              <a:spcAft>
                <a:spcPts val="0"/>
              </a:spcAft>
              <a:buSzPts val="2800"/>
              <a:buFont typeface="Arial"/>
              <a:buChar char="•"/>
            </a:pPr>
            <a:r>
              <a:rPr lang="en-US" sz="2800"/>
              <a:t>Rods are strongly photosensitive and are located in the outer edges of the retina. </a:t>
            </a:r>
            <a:endParaRPr/>
          </a:p>
          <a:p>
            <a:pPr marL="1188720" lvl="1" indent="-457200" algn="l" rtl="0">
              <a:spcBef>
                <a:spcPts val="1160"/>
              </a:spcBef>
              <a:spcAft>
                <a:spcPts val="0"/>
              </a:spcAft>
              <a:buSzPts val="2800"/>
              <a:buFont typeface="Arial"/>
              <a:buChar char="•"/>
            </a:pPr>
            <a:r>
              <a:rPr lang="en-US" sz="2800"/>
              <a:t>They detect dim light and are used primarily for peripheral and nighttime vision. </a:t>
            </a:r>
            <a:endParaRPr sz="2800"/>
          </a:p>
          <a:p>
            <a:pPr marL="457200" lvl="0" indent="-457200" algn="l" rtl="0">
              <a:spcBef>
                <a:spcPts val="560"/>
              </a:spcBef>
              <a:spcAft>
                <a:spcPts val="0"/>
              </a:spcAft>
              <a:buSzPts val="2800"/>
              <a:buFont typeface="Arial"/>
              <a:buChar char="•"/>
            </a:pPr>
            <a:r>
              <a:rPr lang="en-US" sz="2800"/>
              <a:t>Cones are weakly photosensitive and are located near the center of the retina. </a:t>
            </a:r>
            <a:endParaRPr sz="2800"/>
          </a:p>
          <a:p>
            <a:pPr marL="1188720" lvl="1" indent="-457200" algn="l" rtl="0">
              <a:spcBef>
                <a:spcPts val="1160"/>
              </a:spcBef>
              <a:spcAft>
                <a:spcPts val="0"/>
              </a:spcAft>
              <a:buSzPts val="2800"/>
              <a:buFont typeface="Arial"/>
              <a:buChar char="•"/>
            </a:pPr>
            <a:r>
              <a:rPr lang="en-US" sz="2800"/>
              <a:t>They respond to bright light, and their primary role is in daytime, color vision.</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63"/>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RODS AND CONES</a:t>
            </a:r>
            <a:endParaRPr/>
          </a:p>
        </p:txBody>
      </p:sp>
      <p:pic>
        <p:nvPicPr>
          <p:cNvPr id="409" name="Google Shape;409;p63"/>
          <p:cNvPicPr preferRelativeResize="0">
            <a:picLocks noGrp="1"/>
          </p:cNvPicPr>
          <p:nvPr>
            <p:ph type="pic" idx="2"/>
          </p:nvPr>
        </p:nvPicPr>
        <p:blipFill rotWithShape="1">
          <a:blip r:embed="rId3">
            <a:alphaModFix/>
          </a:blip>
          <a:srcRect/>
          <a:stretch/>
        </p:blipFill>
        <p:spPr>
          <a:xfrm>
            <a:off x="3237686" y="571092"/>
            <a:ext cx="5065961" cy="5417331"/>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64"/>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FOVEA</a:t>
            </a:r>
            <a:endParaRPr/>
          </a:p>
        </p:txBody>
      </p:sp>
      <p:sp>
        <p:nvSpPr>
          <p:cNvPr id="415" name="Google Shape;415;p64"/>
          <p:cNvSpPr txBox="1">
            <a:spLocks noGrp="1"/>
          </p:cNvSpPr>
          <p:nvPr>
            <p:ph type="body" idx="1"/>
          </p:nvPr>
        </p:nvSpPr>
        <p:spPr>
          <a:xfrm>
            <a:off x="457200" y="1302327"/>
            <a:ext cx="8062912" cy="4708037"/>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Located in the back of the eye</a:t>
            </a:r>
            <a:endParaRPr sz="2800">
              <a:latin typeface="Calibri"/>
              <a:ea typeface="Calibri"/>
              <a:cs typeface="Calibri"/>
              <a:sym typeface="Calibri"/>
            </a:endParaRPr>
          </a:p>
          <a:p>
            <a:pPr marL="0" lvl="0" indent="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Responsible for acute vision</a:t>
            </a:r>
            <a:endParaRPr/>
          </a:p>
          <a:p>
            <a:pPr marL="0" lvl="0" indent="0" algn="l" rtl="0">
              <a:lnSpc>
                <a:spcPct val="107000"/>
              </a:lnSpc>
              <a:spcBef>
                <a:spcPts val="800"/>
              </a:spcBef>
              <a:spcAft>
                <a:spcPts val="0"/>
              </a:spcAft>
              <a:buSzPts val="2800"/>
              <a:buFont typeface="Noto Sans Symbols"/>
              <a:buChar char="▪"/>
            </a:pPr>
            <a:r>
              <a:rPr lang="en-US" sz="2800">
                <a:latin typeface="Calibri"/>
                <a:ea typeface="Calibri"/>
                <a:cs typeface="Calibri"/>
                <a:sym typeface="Calibri"/>
              </a:rPr>
              <a:t>High density of cones</a:t>
            </a:r>
            <a:endParaRPr sz="28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1"/>
          <p:cNvSpPr txBox="1">
            <a:spLocks noGrp="1"/>
          </p:cNvSpPr>
          <p:nvPr>
            <p:ph type="title"/>
          </p:nvPr>
        </p:nvSpPr>
        <p:spPr>
          <a:xfrm>
            <a:off x="457200" y="97894"/>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SENSORY TRANSDUCTION</a:t>
            </a:r>
            <a:endParaRPr/>
          </a:p>
        </p:txBody>
      </p:sp>
      <p:pic>
        <p:nvPicPr>
          <p:cNvPr id="81" name="Google Shape;81;p11"/>
          <p:cNvPicPr preferRelativeResize="0">
            <a:picLocks noGrp="1"/>
          </p:cNvPicPr>
          <p:nvPr>
            <p:ph type="pic" idx="2"/>
          </p:nvPr>
        </p:nvPicPr>
        <p:blipFill rotWithShape="1">
          <a:blip r:embed="rId3">
            <a:alphaModFix/>
          </a:blip>
          <a:srcRect/>
          <a:stretch/>
        </p:blipFill>
        <p:spPr>
          <a:xfrm>
            <a:off x="1251680" y="900861"/>
            <a:ext cx="6473952" cy="5711952"/>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65"/>
          <p:cNvSpPr txBox="1">
            <a:spLocks noGrp="1"/>
          </p:cNvSpPr>
          <p:nvPr>
            <p:ph type="body" idx="1"/>
          </p:nvPr>
        </p:nvSpPr>
        <p:spPr>
          <a:xfrm>
            <a:off x="295835" y="5691618"/>
            <a:ext cx="8062912" cy="1166382"/>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600"/>
              <a:buAutoNum type="alphaLcParenBoth"/>
            </a:pPr>
            <a:r>
              <a:rPr lang="en-US" sz="1600"/>
              <a:t>The human eye is shown in cross section.</a:t>
            </a:r>
            <a:endParaRPr/>
          </a:p>
          <a:p>
            <a:pPr marL="342900" lvl="0" indent="-342900" algn="l" rtl="0">
              <a:spcBef>
                <a:spcPts val="920"/>
              </a:spcBef>
              <a:spcAft>
                <a:spcPts val="0"/>
              </a:spcAft>
              <a:buSzPts val="1600"/>
              <a:buAutoNum type="alphaLcParenBoth"/>
            </a:pPr>
            <a:r>
              <a:rPr lang="en-US" sz="1600"/>
              <a:t>A blowup shows the layers of the retina.</a:t>
            </a:r>
            <a:endParaRPr sz="1550"/>
          </a:p>
        </p:txBody>
      </p:sp>
      <p:pic>
        <p:nvPicPr>
          <p:cNvPr id="421" name="Google Shape;421;p65" descr="The left illustration shows a human eye, which is round and filled with vitreous humour. The optic nerve and retinal blood vessels exit the back of the eye. At the front of the eye is the lens with a pupil in the middle. The lens is covered by the iris, which in turn is covered by the cornea. The aqueous humour is a gel-like substance between the cornea and iris. The retina is the lining of the inner eye. A second illustration is a blowup which shows that the optic nerve is at the surface of the retina. Beneath the optic nerve is a layer of ganglion cells, and beneath this is a layer of bipolar cells. Both ganglia and bipolar cells are nerve cells with root-like appendages. Beneath the bipolar cell layer are the rods and cones. Rods and cones are similar in structure and column-like."/>
          <p:cNvPicPr preferRelativeResize="0">
            <a:picLocks noGrp="1"/>
          </p:cNvPicPr>
          <p:nvPr>
            <p:ph type="pic" idx="2"/>
          </p:nvPr>
        </p:nvPicPr>
        <p:blipFill rotWithShape="1">
          <a:blip r:embed="rId3">
            <a:alphaModFix/>
          </a:blip>
          <a:srcRect l="-13719" r="-13719"/>
          <a:stretch/>
        </p:blipFill>
        <p:spPr>
          <a:xfrm>
            <a:off x="457199" y="1122386"/>
            <a:ext cx="9474887" cy="4113002"/>
          </a:xfrm>
          <a:prstGeom prst="rect">
            <a:avLst/>
          </a:prstGeom>
          <a:noFill/>
          <a:ln>
            <a:noFill/>
          </a:ln>
        </p:spPr>
      </p:pic>
      <p:sp>
        <p:nvSpPr>
          <p:cNvPr id="422" name="Google Shape;422;p65"/>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EYE ANATOMY</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66"/>
          <p:cNvSpPr txBox="1">
            <a:spLocks noGrp="1"/>
          </p:cNvSpPr>
          <p:nvPr>
            <p:ph type="body" idx="1"/>
          </p:nvPr>
        </p:nvSpPr>
        <p:spPr>
          <a:xfrm>
            <a:off x="5055160" y="1107315"/>
            <a:ext cx="3913188" cy="525697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600"/>
              <a:buNone/>
            </a:pPr>
            <a:r>
              <a:rPr lang="en-US" sz="1600">
                <a:solidFill>
                  <a:srgbClr val="6CB255"/>
                </a:solidFill>
              </a:rPr>
              <a:t>(a) </a:t>
            </a:r>
            <a:r>
              <a:rPr lang="en-US" sz="1600">
                <a:solidFill>
                  <a:schemeClr val="dk1"/>
                </a:solidFill>
              </a:rPr>
              <a:t>Rhodopsin, the photoreceptor in vertebrates, has two parts: the trans-membrane protein opsin, and retinal. When light strikes retinal, it changes shape from </a:t>
            </a:r>
            <a:r>
              <a:rPr lang="en-US" sz="1600">
                <a:solidFill>
                  <a:srgbClr val="6CB255"/>
                </a:solidFill>
              </a:rPr>
              <a:t>(b) </a:t>
            </a:r>
            <a:r>
              <a:rPr lang="en-US" sz="1600">
                <a:solidFill>
                  <a:schemeClr val="dk1"/>
                </a:solidFill>
              </a:rPr>
              <a:t>a </a:t>
            </a:r>
            <a:r>
              <a:rPr lang="en-US" sz="1600" i="1">
                <a:solidFill>
                  <a:schemeClr val="dk1"/>
                </a:solidFill>
              </a:rPr>
              <a:t>cis </a:t>
            </a:r>
            <a:r>
              <a:rPr lang="en-US" sz="1600">
                <a:solidFill>
                  <a:schemeClr val="dk1"/>
                </a:solidFill>
              </a:rPr>
              <a:t>to a </a:t>
            </a:r>
            <a:r>
              <a:rPr lang="en-US" sz="1600" i="1">
                <a:solidFill>
                  <a:schemeClr val="dk1"/>
                </a:solidFill>
              </a:rPr>
              <a:t>trans </a:t>
            </a:r>
            <a:r>
              <a:rPr lang="en-US" sz="1600">
                <a:solidFill>
                  <a:schemeClr val="dk1"/>
                </a:solidFill>
              </a:rPr>
              <a:t>form. The signal is passed to a G-protein called transducin, triggering a series of downstream events.</a:t>
            </a:r>
            <a:endParaRPr/>
          </a:p>
        </p:txBody>
      </p:sp>
      <p:pic>
        <p:nvPicPr>
          <p:cNvPr id="428" name="Google Shape;428;p66" descr=" Molecular model A shows the structure of rhodopsin, a trans-membrane protein with seven helices spanning the membrane. A small organic molecule called retinal is tucked inside. B shows the molecular structure of retinal, which has a ring with a hydrocarbon chain attached. A ketone (double bonded oxygen) is at the end of the chain. In cis retinal the chain is kinked. In trans retinal the chain is straight."/>
          <p:cNvPicPr preferRelativeResize="0">
            <a:picLocks noGrp="1"/>
          </p:cNvPicPr>
          <p:nvPr>
            <p:ph type="pic" idx="2"/>
          </p:nvPr>
        </p:nvPicPr>
        <p:blipFill rotWithShape="1">
          <a:blip r:embed="rId3">
            <a:alphaModFix/>
          </a:blip>
          <a:srcRect t="-6369" b="-6368"/>
          <a:stretch/>
        </p:blipFill>
        <p:spPr>
          <a:xfrm>
            <a:off x="457200" y="1108075"/>
            <a:ext cx="4032250" cy="5256213"/>
          </a:xfrm>
          <a:prstGeom prst="rect">
            <a:avLst/>
          </a:prstGeom>
          <a:noFill/>
          <a:ln>
            <a:noFill/>
          </a:ln>
        </p:spPr>
      </p:pic>
      <p:sp>
        <p:nvSpPr>
          <p:cNvPr id="429" name="Google Shape;429;p66"/>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sz="2400">
                <a:solidFill>
                  <a:srgbClr val="6CB255"/>
                </a:solidFill>
              </a:rPr>
              <a:t>TRANSDUCTION OF LIGHT</a:t>
            </a:r>
            <a:endParaRPr sz="2400">
              <a:solidFill>
                <a:srgbClr val="6CB255"/>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67"/>
          <p:cNvSpPr txBox="1">
            <a:spLocks noGrp="1"/>
          </p:cNvSpPr>
          <p:nvPr>
            <p:ph type="body" idx="1"/>
          </p:nvPr>
        </p:nvSpPr>
        <p:spPr>
          <a:xfrm>
            <a:off x="188250" y="1170725"/>
            <a:ext cx="2659200" cy="5256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600"/>
              <a:buNone/>
            </a:pPr>
            <a:r>
              <a:rPr lang="en-US" sz="1600">
                <a:solidFill>
                  <a:schemeClr val="dk1"/>
                </a:solidFill>
              </a:rPr>
              <a:t>When light strikes rhodopsin, the G-protein transducin is activated, which in turn activates phosphodiesterase. Phosphodiesterase converts cGMP to GMP, thereby closing sodium channels. As a result, the membrane becomes hyperpolarized. The hyperpolarized membrane does not release glutamate to the bipolar cell.</a:t>
            </a:r>
            <a:endParaRPr/>
          </a:p>
        </p:txBody>
      </p:sp>
      <p:sp>
        <p:nvSpPr>
          <p:cNvPr id="435" name="Google Shape;435;p67"/>
          <p:cNvSpPr txBox="1">
            <a:spLocks noGrp="1"/>
          </p:cNvSpPr>
          <p:nvPr>
            <p:ph type="title"/>
          </p:nvPr>
        </p:nvSpPr>
        <p:spPr>
          <a:xfrm>
            <a:off x="188259" y="0"/>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TRANSDUCTION OF LIGHT (CONT.)</a:t>
            </a:r>
            <a:endParaRPr/>
          </a:p>
        </p:txBody>
      </p:sp>
      <p:pic>
        <p:nvPicPr>
          <p:cNvPr id="436" name="Google Shape;436;p67"/>
          <p:cNvPicPr preferRelativeResize="0"/>
          <p:nvPr/>
        </p:nvPicPr>
        <p:blipFill rotWithShape="1">
          <a:blip r:embed="rId3">
            <a:alphaModFix/>
          </a:blip>
          <a:srcRect b="3306"/>
          <a:stretch/>
        </p:blipFill>
        <p:spPr>
          <a:xfrm>
            <a:off x="2847450" y="659525"/>
            <a:ext cx="6144147" cy="6118973"/>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68"/>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TRICHROMATIC CODING</a:t>
            </a:r>
            <a:endParaRPr/>
          </a:p>
        </p:txBody>
      </p:sp>
      <p:sp>
        <p:nvSpPr>
          <p:cNvPr id="442" name="Google Shape;442;p68"/>
          <p:cNvSpPr txBox="1">
            <a:spLocks noGrp="1"/>
          </p:cNvSpPr>
          <p:nvPr>
            <p:ph type="body" idx="1"/>
          </p:nvPr>
        </p:nvSpPr>
        <p:spPr>
          <a:xfrm>
            <a:off x="457200" y="1296537"/>
            <a:ext cx="8062912" cy="4713827"/>
          </a:xfrm>
          <a:prstGeom prst="rect">
            <a:avLst/>
          </a:prstGeom>
          <a:noFill/>
          <a:ln>
            <a:noFill/>
          </a:ln>
        </p:spPr>
        <p:txBody>
          <a:bodyPr spcFirstLastPara="1" wrap="square" lIns="91425" tIns="45700" rIns="91425" bIns="45700" anchor="t" anchorCtr="0">
            <a:noAutofit/>
          </a:bodyPr>
          <a:lstStyle/>
          <a:p>
            <a:pPr marL="11430" lvl="0" indent="-11430" algn="l" rtl="0">
              <a:lnSpc>
                <a:spcPct val="107000"/>
              </a:lnSpc>
              <a:spcBef>
                <a:spcPts val="0"/>
              </a:spcBef>
              <a:spcAft>
                <a:spcPts val="0"/>
              </a:spcAft>
              <a:buSzPts val="2600"/>
              <a:buFont typeface="Courier New"/>
              <a:buChar char="o"/>
            </a:pPr>
            <a:r>
              <a:rPr lang="en-US" sz="2600">
                <a:latin typeface="Calibri"/>
                <a:ea typeface="Calibri"/>
                <a:cs typeface="Calibri"/>
                <a:sym typeface="Calibri"/>
              </a:rPr>
              <a:t>Three types of cones that differ to the wavelength in which they are most responsive to.</a:t>
            </a:r>
            <a:endParaRPr/>
          </a:p>
          <a:p>
            <a:pPr marL="617220" lvl="1" indent="-228600" algn="l" rtl="0">
              <a:lnSpc>
                <a:spcPct val="107000"/>
              </a:lnSpc>
              <a:spcBef>
                <a:spcPts val="0"/>
              </a:spcBef>
              <a:spcAft>
                <a:spcPts val="0"/>
              </a:spcAft>
              <a:buSzPts val="2600"/>
              <a:buFont typeface="Noto Sans Symbols"/>
              <a:buChar char="▪"/>
            </a:pPr>
            <a:r>
              <a:rPr lang="en-US" sz="2600">
                <a:latin typeface="Calibri"/>
                <a:ea typeface="Calibri"/>
                <a:cs typeface="Calibri"/>
                <a:sym typeface="Calibri"/>
              </a:rPr>
              <a:t>S cones (short) = most responsive to 420 nm</a:t>
            </a:r>
            <a:endParaRPr/>
          </a:p>
          <a:p>
            <a:pPr marL="617220" lvl="1" indent="-228600" algn="l" rtl="0">
              <a:lnSpc>
                <a:spcPct val="107000"/>
              </a:lnSpc>
              <a:spcBef>
                <a:spcPts val="0"/>
              </a:spcBef>
              <a:spcAft>
                <a:spcPts val="0"/>
              </a:spcAft>
              <a:buSzPts val="2600"/>
              <a:buFont typeface="Noto Sans Symbols"/>
              <a:buChar char="▪"/>
            </a:pPr>
            <a:r>
              <a:rPr lang="en-US" sz="2600">
                <a:latin typeface="Calibri"/>
                <a:ea typeface="Calibri"/>
                <a:cs typeface="Calibri"/>
                <a:sym typeface="Calibri"/>
              </a:rPr>
              <a:t>M cones (medium) = most responsive to 530 nm</a:t>
            </a:r>
            <a:endParaRPr/>
          </a:p>
          <a:p>
            <a:pPr marL="617220" lvl="1" indent="-228600" algn="l" rtl="0">
              <a:lnSpc>
                <a:spcPct val="107000"/>
              </a:lnSpc>
              <a:spcBef>
                <a:spcPts val="0"/>
              </a:spcBef>
              <a:spcAft>
                <a:spcPts val="0"/>
              </a:spcAft>
              <a:buSzPts val="2600"/>
              <a:buFont typeface="Noto Sans Symbols"/>
              <a:buChar char="▪"/>
            </a:pPr>
            <a:r>
              <a:rPr lang="en-US" sz="2600">
                <a:latin typeface="Calibri"/>
                <a:ea typeface="Calibri"/>
                <a:cs typeface="Calibri"/>
                <a:sym typeface="Calibri"/>
              </a:rPr>
              <a:t>L cones (long) = most responsive to 560 nm</a:t>
            </a:r>
            <a:endParaRPr/>
          </a:p>
          <a:p>
            <a:pPr marL="617220" lvl="1" indent="-228600" algn="l" rtl="0">
              <a:lnSpc>
                <a:spcPct val="107000"/>
              </a:lnSpc>
              <a:spcBef>
                <a:spcPts val="0"/>
              </a:spcBef>
              <a:spcAft>
                <a:spcPts val="0"/>
              </a:spcAft>
              <a:buSzPts val="2600"/>
              <a:buFont typeface="Noto Sans Symbols"/>
              <a:buChar char="▪"/>
            </a:pPr>
            <a:r>
              <a:rPr lang="en-US" sz="2600">
                <a:latin typeface="Calibri"/>
                <a:ea typeface="Calibri"/>
                <a:cs typeface="Calibri"/>
                <a:sym typeface="Calibri"/>
              </a:rPr>
              <a:t>Primates use a trichromatic system (full color vision)</a:t>
            </a:r>
            <a:endParaRPr/>
          </a:p>
          <a:p>
            <a:pPr marL="11430" lvl="0" indent="-11430" algn="l" rtl="0">
              <a:lnSpc>
                <a:spcPct val="107000"/>
              </a:lnSpc>
              <a:spcBef>
                <a:spcPts val="0"/>
              </a:spcBef>
              <a:spcAft>
                <a:spcPts val="0"/>
              </a:spcAft>
              <a:buSzPts val="2600"/>
              <a:buFont typeface="Courier New"/>
              <a:buChar char="o"/>
            </a:pPr>
            <a:r>
              <a:rPr lang="en-US" sz="2600">
                <a:latin typeface="Calibri"/>
                <a:ea typeface="Calibri"/>
                <a:cs typeface="Calibri"/>
                <a:sym typeface="Calibri"/>
              </a:rPr>
              <a:t>Perceived color results from the ratio of activity from the different cones.</a:t>
            </a:r>
            <a:endParaRPr/>
          </a:p>
          <a:p>
            <a:pPr marL="11430" lvl="0" indent="-11430" algn="l" rtl="0">
              <a:lnSpc>
                <a:spcPct val="107000"/>
              </a:lnSpc>
              <a:spcBef>
                <a:spcPts val="800"/>
              </a:spcBef>
              <a:spcAft>
                <a:spcPts val="0"/>
              </a:spcAft>
              <a:buSzPts val="2600"/>
              <a:buFont typeface="Courier New"/>
              <a:buChar char="o"/>
            </a:pPr>
            <a:r>
              <a:rPr lang="en-US" sz="2600">
                <a:latin typeface="Calibri"/>
                <a:ea typeface="Calibri"/>
                <a:cs typeface="Calibri"/>
                <a:sym typeface="Calibri"/>
              </a:rPr>
              <a:t>Humans have very sensitive perception (about 2 million distinct colors).</a:t>
            </a:r>
            <a:endParaRPr sz="260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69"/>
          <p:cNvSpPr txBox="1">
            <a:spLocks noGrp="1"/>
          </p:cNvSpPr>
          <p:nvPr>
            <p:ph type="body" idx="1"/>
          </p:nvPr>
        </p:nvSpPr>
        <p:spPr>
          <a:xfrm>
            <a:off x="457200" y="4843982"/>
            <a:ext cx="8062800" cy="1166400"/>
          </a:xfrm>
          <a:prstGeom prst="rect">
            <a:avLst/>
          </a:prstGeom>
        </p:spPr>
        <p:txBody>
          <a:bodyPr spcFirstLastPara="1" wrap="square" lIns="91425" tIns="45700" rIns="91425" bIns="45700" anchor="t" anchorCtr="0">
            <a:noAutofit/>
          </a:bodyPr>
          <a:lstStyle/>
          <a:p>
            <a:pPr marL="0" lvl="0" indent="0" algn="l" rtl="0">
              <a:spcBef>
                <a:spcPts val="400"/>
              </a:spcBef>
              <a:spcAft>
                <a:spcPts val="600"/>
              </a:spcAft>
              <a:buNone/>
            </a:pPr>
            <a:r>
              <a:rPr lang="en-US" sz="1100" b="1">
                <a:solidFill>
                  <a:srgbClr val="555555"/>
                </a:solidFill>
                <a:highlight>
                  <a:srgbClr val="FFFFFF"/>
                </a:highlight>
              </a:rPr>
              <a:t>Figure 36.22</a:t>
            </a:r>
            <a:r>
              <a:rPr lang="en-US" sz="1100">
                <a:solidFill>
                  <a:srgbClr val="555555"/>
                </a:solidFill>
                <a:highlight>
                  <a:srgbClr val="FFFFFF"/>
                </a:highlight>
              </a:rPr>
              <a:t> Human rod cells and the different types of cone cells each have an optimal wavelength. However, there is considerable overlap in the wavelengths of light detected.</a:t>
            </a:r>
            <a:endParaRPr sz="1100"/>
          </a:p>
        </p:txBody>
      </p:sp>
      <p:pic>
        <p:nvPicPr>
          <p:cNvPr id="449" name="Google Shape;449;p69"/>
          <p:cNvPicPr preferRelativeResize="0"/>
          <p:nvPr/>
        </p:nvPicPr>
        <p:blipFill>
          <a:blip r:embed="rId3">
            <a:alphaModFix/>
          </a:blip>
          <a:stretch>
            <a:fillRect/>
          </a:stretch>
        </p:blipFill>
        <p:spPr>
          <a:xfrm>
            <a:off x="1021900" y="305475"/>
            <a:ext cx="6933400" cy="4346125"/>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70"/>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RETINAL PROCESSING</a:t>
            </a:r>
            <a:endParaRPr/>
          </a:p>
        </p:txBody>
      </p:sp>
      <p:sp>
        <p:nvSpPr>
          <p:cNvPr id="455" name="Google Shape;455;p70"/>
          <p:cNvSpPr txBox="1">
            <a:spLocks noGrp="1"/>
          </p:cNvSpPr>
          <p:nvPr>
            <p:ph type="body" idx="1"/>
          </p:nvPr>
        </p:nvSpPr>
        <p:spPr>
          <a:xfrm>
            <a:off x="457200" y="1323833"/>
            <a:ext cx="8062912" cy="4686531"/>
          </a:xfrm>
          <a:prstGeom prst="rect">
            <a:avLst/>
          </a:prstGeom>
          <a:noFill/>
          <a:ln>
            <a:noFill/>
          </a:ln>
        </p:spPr>
        <p:txBody>
          <a:bodyPr spcFirstLastPara="1" wrap="square" lIns="91425" tIns="45700" rIns="91425" bIns="45700" anchor="t" anchorCtr="0">
            <a:noAutofit/>
          </a:bodyPr>
          <a:lstStyle/>
          <a:p>
            <a:pPr marL="11430" lvl="0" indent="-11430" algn="l" rtl="0">
              <a:lnSpc>
                <a:spcPct val="97000"/>
              </a:lnSpc>
              <a:spcBef>
                <a:spcPts val="0"/>
              </a:spcBef>
              <a:spcAft>
                <a:spcPts val="0"/>
              </a:spcAft>
              <a:buSzPts val="2800"/>
              <a:buFont typeface="Courier New"/>
              <a:buChar char="o"/>
            </a:pPr>
            <a:r>
              <a:rPr lang="en-US" sz="2800">
                <a:latin typeface="Calibri"/>
                <a:ea typeface="Calibri"/>
                <a:cs typeface="Calibri"/>
                <a:sym typeface="Calibri"/>
              </a:rPr>
              <a:t>Visual signals leave the photoreceptors and travel through bipolar neurons to ganglion cells.</a:t>
            </a:r>
            <a:endParaRPr/>
          </a:p>
          <a:p>
            <a:pPr marL="11430" lvl="0" indent="-11430" algn="l" rtl="0">
              <a:lnSpc>
                <a:spcPct val="97000"/>
              </a:lnSpc>
              <a:spcBef>
                <a:spcPts val="0"/>
              </a:spcBef>
              <a:spcAft>
                <a:spcPts val="0"/>
              </a:spcAft>
              <a:buSzPts val="2800"/>
              <a:buFont typeface="Courier New"/>
              <a:buChar char="o"/>
            </a:pPr>
            <a:r>
              <a:rPr lang="en-US" sz="2800">
                <a:latin typeface="Calibri"/>
                <a:ea typeface="Calibri"/>
                <a:cs typeface="Calibri"/>
                <a:sym typeface="Calibri"/>
              </a:rPr>
              <a:t>Some of the visual processing occurs in the retina itself.</a:t>
            </a:r>
            <a:endParaRPr/>
          </a:p>
          <a:p>
            <a:pPr marL="11430" lvl="0" indent="-11430" algn="l" rtl="0">
              <a:lnSpc>
                <a:spcPct val="97000"/>
              </a:lnSpc>
              <a:spcBef>
                <a:spcPts val="0"/>
              </a:spcBef>
              <a:spcAft>
                <a:spcPts val="0"/>
              </a:spcAft>
              <a:buSzPts val="2800"/>
              <a:buFont typeface="Courier New"/>
              <a:buChar char="o"/>
            </a:pPr>
            <a:r>
              <a:rPr lang="en-US" sz="2800">
                <a:latin typeface="Calibri"/>
                <a:ea typeface="Calibri"/>
                <a:cs typeface="Calibri"/>
                <a:sym typeface="Calibri"/>
              </a:rPr>
              <a:t>Photoreceptors display tonic activity (always slightly active and firing at a baseline rate).</a:t>
            </a:r>
            <a:endParaRPr/>
          </a:p>
          <a:p>
            <a:pPr marL="11430" lvl="0" indent="-11430" algn="l" rtl="0">
              <a:lnSpc>
                <a:spcPct val="97000"/>
              </a:lnSpc>
              <a:spcBef>
                <a:spcPts val="0"/>
              </a:spcBef>
              <a:spcAft>
                <a:spcPts val="0"/>
              </a:spcAft>
              <a:buSzPts val="2800"/>
              <a:buFont typeface="Courier New"/>
              <a:buChar char="o"/>
            </a:pPr>
            <a:r>
              <a:rPr lang="en-US" sz="2800">
                <a:latin typeface="Calibri"/>
                <a:ea typeface="Calibri"/>
                <a:cs typeface="Calibri"/>
                <a:sym typeface="Calibri"/>
              </a:rPr>
              <a:t>In the absence of light photoreceptors depolarize and release inhibiting signals.</a:t>
            </a:r>
            <a:endParaRPr/>
          </a:p>
          <a:p>
            <a:pPr marL="11430" lvl="0" indent="-11430" algn="l" rtl="0">
              <a:lnSpc>
                <a:spcPct val="97000"/>
              </a:lnSpc>
              <a:spcBef>
                <a:spcPts val="0"/>
              </a:spcBef>
              <a:spcAft>
                <a:spcPts val="0"/>
              </a:spcAft>
              <a:buSzPts val="2800"/>
              <a:buFont typeface="Courier New"/>
              <a:buChar char="o"/>
            </a:pPr>
            <a:r>
              <a:rPr lang="en-US" sz="2800">
                <a:latin typeface="Calibri"/>
                <a:ea typeface="Calibri"/>
                <a:cs typeface="Calibri"/>
                <a:sym typeface="Calibri"/>
              </a:rPr>
              <a:t>In the present of light photoreceptors hyperpolarize and do not release inhibiting signals.</a:t>
            </a:r>
            <a:endParaRPr/>
          </a:p>
          <a:p>
            <a:pPr marL="0" lvl="0" indent="0" algn="l" rtl="0">
              <a:lnSpc>
                <a:spcPct val="90000"/>
              </a:lnSpc>
              <a:spcBef>
                <a:spcPts val="1200"/>
              </a:spcBef>
              <a:spcAft>
                <a:spcPts val="0"/>
              </a:spcAft>
              <a:buClr>
                <a:srgbClr val="6CB255"/>
              </a:buClr>
              <a:buSzPts val="2000"/>
              <a:buNone/>
            </a:pPr>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71"/>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RETINAL PROCESSING (CONT.)</a:t>
            </a:r>
            <a:endParaRPr/>
          </a:p>
        </p:txBody>
      </p:sp>
      <p:sp>
        <p:nvSpPr>
          <p:cNvPr id="461" name="Google Shape;461;p71"/>
          <p:cNvSpPr txBox="1">
            <a:spLocks noGrp="1"/>
          </p:cNvSpPr>
          <p:nvPr>
            <p:ph type="body" idx="1"/>
          </p:nvPr>
        </p:nvSpPr>
        <p:spPr>
          <a:xfrm>
            <a:off x="457200" y="1296537"/>
            <a:ext cx="8062912" cy="4713827"/>
          </a:xfrm>
          <a:prstGeom prst="rect">
            <a:avLst/>
          </a:prstGeom>
          <a:noFill/>
          <a:ln>
            <a:noFill/>
          </a:ln>
        </p:spPr>
        <p:txBody>
          <a:bodyPr spcFirstLastPara="1" wrap="square" lIns="91425" tIns="45700" rIns="91425" bIns="45700" anchor="t" anchorCtr="0">
            <a:noAutofit/>
          </a:bodyPr>
          <a:lstStyle/>
          <a:p>
            <a:pPr marL="11430" lvl="0" indent="-11430" algn="l" rtl="0">
              <a:lnSpc>
                <a:spcPct val="97000"/>
              </a:lnSpc>
              <a:spcBef>
                <a:spcPts val="0"/>
              </a:spcBef>
              <a:spcAft>
                <a:spcPts val="0"/>
              </a:spcAft>
              <a:buSzPts val="2800"/>
              <a:buFont typeface="Courier New"/>
              <a:buChar char="o"/>
            </a:pPr>
            <a:r>
              <a:rPr lang="en-US" sz="2800">
                <a:latin typeface="Calibri"/>
                <a:ea typeface="Calibri"/>
                <a:cs typeface="Calibri"/>
                <a:sym typeface="Calibri"/>
              </a:rPr>
              <a:t>In the absence of inhibition, the bipolar cells become active and stimulate the ganglion cells.  (axons of the ganglion cell leave the eye as the optic nerve)</a:t>
            </a:r>
            <a:endParaRPr/>
          </a:p>
          <a:p>
            <a:pPr marL="11430" lvl="0" indent="-11430" algn="l" rtl="0">
              <a:lnSpc>
                <a:spcPct val="97000"/>
              </a:lnSpc>
              <a:spcBef>
                <a:spcPts val="0"/>
              </a:spcBef>
              <a:spcAft>
                <a:spcPts val="0"/>
              </a:spcAft>
              <a:buSzPts val="2800"/>
              <a:buFont typeface="Courier New"/>
              <a:buChar char="o"/>
            </a:pPr>
            <a:r>
              <a:rPr lang="en-US" sz="2800">
                <a:latin typeface="Calibri"/>
                <a:ea typeface="Calibri"/>
                <a:cs typeface="Calibri"/>
                <a:sym typeface="Calibri"/>
              </a:rPr>
              <a:t>Lateral inhibition</a:t>
            </a:r>
            <a:endParaRPr/>
          </a:p>
          <a:p>
            <a:pPr marL="617220" lvl="1" indent="-228600" algn="l" rtl="0">
              <a:lnSpc>
                <a:spcPct val="97000"/>
              </a:lnSpc>
              <a:spcBef>
                <a:spcPts val="0"/>
              </a:spcBef>
              <a:spcAft>
                <a:spcPts val="0"/>
              </a:spcAft>
              <a:buSzPts val="2800"/>
              <a:buFont typeface="Noto Sans Symbols"/>
              <a:buChar char="▪"/>
            </a:pPr>
            <a:r>
              <a:rPr lang="en-US" sz="2800">
                <a:latin typeface="Calibri"/>
                <a:ea typeface="Calibri"/>
                <a:cs typeface="Calibri"/>
                <a:sym typeface="Calibri"/>
              </a:rPr>
              <a:t>Horizontal cells can carry signals to different locations.</a:t>
            </a:r>
            <a:endParaRPr/>
          </a:p>
          <a:p>
            <a:pPr marL="617220" lvl="1" indent="-228600" algn="l" rtl="0">
              <a:lnSpc>
                <a:spcPct val="97000"/>
              </a:lnSpc>
              <a:spcBef>
                <a:spcPts val="0"/>
              </a:spcBef>
              <a:spcAft>
                <a:spcPts val="0"/>
              </a:spcAft>
              <a:buSzPts val="2800"/>
              <a:buFont typeface="Noto Sans Symbols"/>
              <a:buChar char="▪"/>
            </a:pPr>
            <a:r>
              <a:rPr lang="en-US" sz="2800">
                <a:latin typeface="Calibri"/>
                <a:ea typeface="Calibri"/>
                <a:cs typeface="Calibri"/>
                <a:sym typeface="Calibri"/>
              </a:rPr>
              <a:t>Rods or cones stimulate a horizontal cell that inhibits more distant photoreceptors.</a:t>
            </a:r>
            <a:endParaRPr/>
          </a:p>
          <a:p>
            <a:pPr marL="617220" lvl="1" indent="-228600" algn="l" rtl="0">
              <a:lnSpc>
                <a:spcPct val="97000"/>
              </a:lnSpc>
              <a:spcBef>
                <a:spcPts val="0"/>
              </a:spcBef>
              <a:spcAft>
                <a:spcPts val="0"/>
              </a:spcAft>
              <a:buSzPts val="2800"/>
              <a:buFont typeface="Noto Sans Symbols"/>
              <a:buChar char="▪"/>
            </a:pPr>
            <a:r>
              <a:rPr lang="en-US" sz="2800">
                <a:latin typeface="Calibri"/>
                <a:ea typeface="Calibri"/>
                <a:cs typeface="Calibri"/>
                <a:sym typeface="Calibri"/>
              </a:rPr>
              <a:t>This can sharpen edges and enhance contrast.</a:t>
            </a:r>
            <a:endParaRPr/>
          </a:p>
          <a:p>
            <a:pPr marL="0" lvl="0" indent="0" algn="l" rtl="0">
              <a:lnSpc>
                <a:spcPct val="90000"/>
              </a:lnSpc>
              <a:spcBef>
                <a:spcPts val="1200"/>
              </a:spcBef>
              <a:spcAft>
                <a:spcPts val="0"/>
              </a:spcAft>
              <a:buClr>
                <a:srgbClr val="6CB255"/>
              </a:buClr>
              <a:buSzPts val="2000"/>
              <a:buNone/>
            </a:pPr>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72"/>
          <p:cNvSpPr txBox="1">
            <a:spLocks noGrp="1"/>
          </p:cNvSpPr>
          <p:nvPr>
            <p:ph type="body" idx="1"/>
          </p:nvPr>
        </p:nvSpPr>
        <p:spPr>
          <a:xfrm>
            <a:off x="457200" y="5110852"/>
            <a:ext cx="8062800" cy="899400"/>
          </a:xfrm>
          <a:prstGeom prst="rect">
            <a:avLst/>
          </a:prstGeom>
        </p:spPr>
        <p:txBody>
          <a:bodyPr spcFirstLastPara="1" wrap="square" lIns="91425" tIns="45700" rIns="91425" bIns="45700" anchor="t" anchorCtr="0">
            <a:noAutofit/>
          </a:bodyPr>
          <a:lstStyle/>
          <a:p>
            <a:pPr marL="0" lvl="0" indent="0" algn="l" rtl="0">
              <a:spcBef>
                <a:spcPts val="400"/>
              </a:spcBef>
              <a:spcAft>
                <a:spcPts val="600"/>
              </a:spcAft>
              <a:buNone/>
            </a:pPr>
            <a:r>
              <a:rPr lang="en-US" sz="1100" b="1">
                <a:solidFill>
                  <a:srgbClr val="555555"/>
                </a:solidFill>
                <a:highlight>
                  <a:srgbClr val="FFFFFF"/>
                </a:highlight>
              </a:rPr>
              <a:t>Figure 36.23</a:t>
            </a:r>
            <a:r>
              <a:rPr lang="en-US" sz="1100">
                <a:solidFill>
                  <a:srgbClr val="555555"/>
                </a:solidFill>
                <a:highlight>
                  <a:srgbClr val="FFFFFF"/>
                </a:highlight>
              </a:rPr>
              <a:t> View this flag to understand how retinal processing works. Stare at the center of the flag (indicated by the white dot) for 45 seconds, and then quickly look at a white background, noticing how colors appear.</a:t>
            </a:r>
            <a:endParaRPr sz="1100"/>
          </a:p>
        </p:txBody>
      </p:sp>
      <p:pic>
        <p:nvPicPr>
          <p:cNvPr id="468" name="Google Shape;468;p72"/>
          <p:cNvPicPr preferRelativeResize="0"/>
          <p:nvPr/>
        </p:nvPicPr>
        <p:blipFill>
          <a:blip r:embed="rId3">
            <a:alphaModFix/>
          </a:blip>
          <a:stretch>
            <a:fillRect/>
          </a:stretch>
        </p:blipFill>
        <p:spPr>
          <a:xfrm>
            <a:off x="1140213" y="152425"/>
            <a:ext cx="6863575" cy="4958425"/>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73"/>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HIGHER PROCESSING</a:t>
            </a:r>
            <a:endParaRPr/>
          </a:p>
        </p:txBody>
      </p:sp>
      <p:sp>
        <p:nvSpPr>
          <p:cNvPr id="474" name="Google Shape;474;p73"/>
          <p:cNvSpPr txBox="1">
            <a:spLocks noGrp="1"/>
          </p:cNvSpPr>
          <p:nvPr>
            <p:ph type="body" idx="1"/>
          </p:nvPr>
        </p:nvSpPr>
        <p:spPr>
          <a:xfrm>
            <a:off x="457200" y="1296537"/>
            <a:ext cx="8062912" cy="4713827"/>
          </a:xfrm>
          <a:prstGeom prst="rect">
            <a:avLst/>
          </a:prstGeom>
          <a:noFill/>
          <a:ln>
            <a:noFill/>
          </a:ln>
        </p:spPr>
        <p:txBody>
          <a:bodyPr spcFirstLastPara="1" wrap="square" lIns="91425" tIns="45700" rIns="91425" bIns="45700" anchor="t" anchorCtr="0">
            <a:noAutofit/>
          </a:bodyPr>
          <a:lstStyle/>
          <a:p>
            <a:pPr marL="11430" lvl="0" indent="-11430" algn="l" rtl="0">
              <a:lnSpc>
                <a:spcPct val="107000"/>
              </a:lnSpc>
              <a:spcBef>
                <a:spcPts val="0"/>
              </a:spcBef>
              <a:spcAft>
                <a:spcPts val="0"/>
              </a:spcAft>
              <a:buSzPts val="2800"/>
              <a:buFont typeface="Courier New"/>
              <a:buChar char="o"/>
            </a:pPr>
            <a:r>
              <a:rPr lang="en-US" sz="2800">
                <a:latin typeface="Calibri"/>
                <a:ea typeface="Calibri"/>
                <a:cs typeface="Calibri"/>
                <a:sym typeface="Calibri"/>
              </a:rPr>
              <a:t>Optic nerve = myelinated axons on ganglion cells</a:t>
            </a:r>
            <a:endParaRPr/>
          </a:p>
          <a:p>
            <a:pPr marL="11430" lvl="0" indent="-11430" algn="l" rtl="0">
              <a:lnSpc>
                <a:spcPct val="107000"/>
              </a:lnSpc>
              <a:spcBef>
                <a:spcPts val="0"/>
              </a:spcBef>
              <a:spcAft>
                <a:spcPts val="0"/>
              </a:spcAft>
              <a:buSzPts val="2800"/>
              <a:buFont typeface="Courier New"/>
              <a:buChar char="o"/>
            </a:pPr>
            <a:r>
              <a:rPr lang="en-US" sz="2800">
                <a:latin typeface="Calibri"/>
                <a:ea typeface="Calibri"/>
                <a:cs typeface="Calibri"/>
                <a:sym typeface="Calibri"/>
              </a:rPr>
              <a:t>Different axons carry different qualities of the visual signal</a:t>
            </a:r>
            <a:endParaRPr/>
          </a:p>
          <a:p>
            <a:pPr marL="617220" lvl="1" indent="-2286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Magnocellular (big cell) = information on form, movement, and depth</a:t>
            </a:r>
            <a:endParaRPr/>
          </a:p>
          <a:p>
            <a:pPr marL="617220" lvl="1" indent="-2286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Parvocellular (small cell) = information on color and fine detail</a:t>
            </a:r>
            <a:endParaRPr/>
          </a:p>
          <a:p>
            <a:pPr marL="617220" lvl="1" indent="-2286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Optic chiasma = base of brain, crossing of optical pathways</a:t>
            </a:r>
            <a:endParaRPr/>
          </a:p>
          <a:p>
            <a:pPr marL="0" lvl="0" indent="0" algn="l" rtl="0">
              <a:spcBef>
                <a:spcPts val="1200"/>
              </a:spcBef>
              <a:spcAft>
                <a:spcPts val="0"/>
              </a:spcAft>
              <a:buClr>
                <a:srgbClr val="6CB255"/>
              </a:buClr>
              <a:buSzPts val="2000"/>
              <a:buNone/>
            </a:pPr>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74"/>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HIGHER PROCESSING (CONT.)</a:t>
            </a:r>
            <a:endParaRPr/>
          </a:p>
        </p:txBody>
      </p:sp>
      <p:sp>
        <p:nvSpPr>
          <p:cNvPr id="480" name="Google Shape;480;p74"/>
          <p:cNvSpPr txBox="1">
            <a:spLocks noGrp="1"/>
          </p:cNvSpPr>
          <p:nvPr>
            <p:ph type="body" idx="1"/>
          </p:nvPr>
        </p:nvSpPr>
        <p:spPr>
          <a:xfrm>
            <a:off x="457200" y="1296537"/>
            <a:ext cx="8062912" cy="4713827"/>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SzPts val="2600"/>
              <a:buFont typeface="Noto Sans Symbols"/>
              <a:buChar char="▪"/>
            </a:pPr>
            <a:r>
              <a:rPr lang="en-US" sz="2600">
                <a:latin typeface="Calibri"/>
                <a:ea typeface="Calibri"/>
                <a:cs typeface="Calibri"/>
                <a:sym typeface="Calibri"/>
              </a:rPr>
              <a:t>Once in the brain visual information can take multiple pathways</a:t>
            </a:r>
            <a:endParaRPr/>
          </a:p>
          <a:p>
            <a:pPr marL="617220" lvl="1" indent="-228600" algn="l" rtl="0">
              <a:lnSpc>
                <a:spcPct val="107000"/>
              </a:lnSpc>
              <a:spcBef>
                <a:spcPts val="0"/>
              </a:spcBef>
              <a:spcAft>
                <a:spcPts val="0"/>
              </a:spcAft>
              <a:buSzPts val="2600"/>
              <a:buFont typeface="Noto Sans Symbols"/>
              <a:buChar char="∙"/>
            </a:pPr>
            <a:r>
              <a:rPr lang="en-US" sz="2600">
                <a:latin typeface="Calibri"/>
                <a:ea typeface="Calibri"/>
                <a:cs typeface="Calibri"/>
                <a:sym typeface="Calibri"/>
              </a:rPr>
              <a:t>One route goes through the thalamus to the primary visual cortex.</a:t>
            </a:r>
            <a:endParaRPr/>
          </a:p>
          <a:p>
            <a:pPr marL="617220" lvl="1" indent="-228600" algn="l" rtl="0">
              <a:lnSpc>
                <a:spcPct val="107000"/>
              </a:lnSpc>
              <a:spcBef>
                <a:spcPts val="0"/>
              </a:spcBef>
              <a:spcAft>
                <a:spcPts val="0"/>
              </a:spcAft>
              <a:buSzPts val="2600"/>
              <a:buFont typeface="Noto Sans Symbols"/>
              <a:buChar char="∙"/>
            </a:pPr>
            <a:r>
              <a:rPr lang="en-US" sz="2600">
                <a:latin typeface="Calibri"/>
                <a:ea typeface="Calibri"/>
                <a:cs typeface="Calibri"/>
                <a:sym typeface="Calibri"/>
              </a:rPr>
              <a:t>From the cortex signals can go to the parietal lobe (magnocellular information) or the temporal lobe (magnocellular and parvocellular information).</a:t>
            </a:r>
            <a:endParaRPr/>
          </a:p>
          <a:p>
            <a:pPr marL="617220" lvl="1" indent="-228600" algn="l" rtl="0">
              <a:lnSpc>
                <a:spcPct val="107000"/>
              </a:lnSpc>
              <a:spcBef>
                <a:spcPts val="0"/>
              </a:spcBef>
              <a:spcAft>
                <a:spcPts val="0"/>
              </a:spcAft>
              <a:buSzPts val="2600"/>
              <a:buFont typeface="Noto Sans Symbols"/>
              <a:buChar char="∙"/>
            </a:pPr>
            <a:r>
              <a:rPr lang="en-US" sz="2600">
                <a:latin typeface="Calibri"/>
                <a:ea typeface="Calibri"/>
                <a:cs typeface="Calibri"/>
                <a:sym typeface="Calibri"/>
              </a:rPr>
              <a:t>Another pathway goes from the retina to the superior colliculus.	</a:t>
            </a:r>
            <a:endParaRPr/>
          </a:p>
          <a:p>
            <a:pPr marL="617220" lvl="1" indent="-228600" algn="l" rtl="0">
              <a:lnSpc>
                <a:spcPct val="107000"/>
              </a:lnSpc>
              <a:spcBef>
                <a:spcPts val="0"/>
              </a:spcBef>
              <a:spcAft>
                <a:spcPts val="0"/>
              </a:spcAft>
              <a:buSzPts val="2600"/>
              <a:buFont typeface="Noto Sans Symbols"/>
              <a:buChar char="∙"/>
            </a:pPr>
            <a:r>
              <a:rPr lang="en-US" sz="2600">
                <a:latin typeface="Calibri"/>
                <a:ea typeface="Calibri"/>
                <a:cs typeface="Calibri"/>
                <a:sym typeface="Calibri"/>
              </a:rPr>
              <a:t>Yet another pathway goes from the retina to the suprachiasmatic nucleus (SCN).</a:t>
            </a:r>
            <a:endParaRPr sz="2600">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2"/>
          <p:cNvSpPr txBox="1">
            <a:spLocks noGrp="1"/>
          </p:cNvSpPr>
          <p:nvPr>
            <p:ph type="title"/>
          </p:nvPr>
        </p:nvSpPr>
        <p:spPr>
          <a:xfrm>
            <a:off x="457200" y="197224"/>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160"/>
              <a:buFont typeface="Arial Black"/>
              <a:buNone/>
            </a:pPr>
            <a:r>
              <a:rPr lang="en-US" sz="2160"/>
              <a:t>ENCODING AND TRANSMISSION OF SENSORY INFORMATION</a:t>
            </a:r>
            <a:endParaRPr sz="2160"/>
          </a:p>
        </p:txBody>
      </p:sp>
      <p:sp>
        <p:nvSpPr>
          <p:cNvPr id="87" name="Google Shape;87;p12"/>
          <p:cNvSpPr txBox="1">
            <a:spLocks noGrp="1"/>
          </p:cNvSpPr>
          <p:nvPr>
            <p:ph type="body" idx="1"/>
          </p:nvPr>
        </p:nvSpPr>
        <p:spPr>
          <a:xfrm>
            <a:off x="457200" y="1021975"/>
            <a:ext cx="8686800" cy="5701553"/>
          </a:xfrm>
          <a:prstGeom prst="rect">
            <a:avLst/>
          </a:prstGeom>
          <a:noFill/>
          <a:ln>
            <a:noFill/>
          </a:ln>
        </p:spPr>
        <p:txBody>
          <a:bodyPr spcFirstLastPara="1" wrap="square" lIns="91425" tIns="45700" rIns="91425" bIns="45700" anchor="t" anchorCtr="0">
            <a:noAutofit/>
          </a:bodyPr>
          <a:lstStyle/>
          <a:p>
            <a:pPr marL="457200" lvl="0" indent="-457200" algn="l" rtl="0">
              <a:spcBef>
                <a:spcPts val="0"/>
              </a:spcBef>
              <a:spcAft>
                <a:spcPts val="0"/>
              </a:spcAft>
              <a:buSzPts val="2800"/>
              <a:buFont typeface="Arial"/>
              <a:buChar char="•"/>
            </a:pPr>
            <a:r>
              <a:rPr lang="en-US" sz="2800"/>
              <a:t>Type of stimulus</a:t>
            </a:r>
            <a:endParaRPr/>
          </a:p>
          <a:p>
            <a:pPr marL="457200" lvl="0" indent="-457200" algn="l" rtl="0">
              <a:spcBef>
                <a:spcPts val="1160"/>
              </a:spcBef>
              <a:spcAft>
                <a:spcPts val="0"/>
              </a:spcAft>
              <a:buSzPts val="2800"/>
              <a:buFont typeface="Arial"/>
              <a:buChar char="•"/>
            </a:pPr>
            <a:r>
              <a:rPr lang="en-US" sz="2800"/>
              <a:t>Location of the stimulus in the receptive field</a:t>
            </a:r>
            <a:endParaRPr/>
          </a:p>
          <a:p>
            <a:pPr marL="457200" lvl="0" indent="-457200" algn="l" rtl="0">
              <a:spcBef>
                <a:spcPts val="1160"/>
              </a:spcBef>
              <a:spcAft>
                <a:spcPts val="0"/>
              </a:spcAft>
              <a:buSzPts val="2800"/>
              <a:buFont typeface="Arial"/>
              <a:buChar char="•"/>
            </a:pPr>
            <a:r>
              <a:rPr lang="en-US" sz="2800"/>
              <a:t>Duration of the stimulus</a:t>
            </a:r>
            <a:endParaRPr/>
          </a:p>
          <a:p>
            <a:pPr marL="457200" lvl="0" indent="-457200" algn="l" rtl="0">
              <a:spcBef>
                <a:spcPts val="1160"/>
              </a:spcBef>
              <a:spcAft>
                <a:spcPts val="0"/>
              </a:spcAft>
              <a:buSzPts val="2800"/>
              <a:buFont typeface="Arial"/>
              <a:buChar char="•"/>
            </a:pPr>
            <a:r>
              <a:rPr lang="en-US" sz="2800"/>
              <a:t>Relative intensity of the stimulus</a:t>
            </a:r>
            <a:endParaRPr/>
          </a:p>
          <a:p>
            <a:pPr marL="457200" lvl="0" indent="-457200" algn="l" rtl="0">
              <a:spcBef>
                <a:spcPts val="1160"/>
              </a:spcBef>
              <a:spcAft>
                <a:spcPts val="0"/>
              </a:spcAft>
              <a:buSzPts val="2800"/>
              <a:buFont typeface="Arial"/>
              <a:buChar char="•"/>
            </a:pPr>
            <a:r>
              <a:rPr lang="en-US" sz="2800"/>
              <a:t>Encoding is preserved allowing brain to distinguish the type of stimulus</a:t>
            </a:r>
            <a:endParaRPr sz="2800" b="1"/>
          </a:p>
          <a:p>
            <a:pPr marL="0" lvl="0" indent="0" algn="l" rtl="0">
              <a:spcBef>
                <a:spcPts val="1160"/>
              </a:spcBef>
              <a:spcAft>
                <a:spcPts val="0"/>
              </a:spcAft>
              <a:buClr>
                <a:srgbClr val="6CB255"/>
              </a:buClr>
              <a:buSzPts val="2800"/>
              <a:buNone/>
            </a:pPr>
            <a:r>
              <a:rPr lang="en-US" sz="2800"/>
              <a:t>Intensity is encoded by:</a:t>
            </a:r>
            <a:endParaRPr/>
          </a:p>
          <a:p>
            <a:pPr marL="457200" lvl="0" indent="-457200" algn="l" rtl="0">
              <a:spcBef>
                <a:spcPts val="1160"/>
              </a:spcBef>
              <a:spcAft>
                <a:spcPts val="0"/>
              </a:spcAft>
              <a:buSzPts val="2800"/>
              <a:buFont typeface="Arial"/>
              <a:buChar char="•"/>
            </a:pPr>
            <a:r>
              <a:rPr lang="en-US" sz="2800"/>
              <a:t>Rate of action potentials (frequency)</a:t>
            </a:r>
            <a:endParaRPr/>
          </a:p>
          <a:p>
            <a:pPr marL="457200" lvl="0" indent="-457200" algn="l" rtl="0">
              <a:spcBef>
                <a:spcPts val="1160"/>
              </a:spcBef>
              <a:spcAft>
                <a:spcPts val="0"/>
              </a:spcAft>
              <a:buSzPts val="2800"/>
              <a:buFont typeface="Arial"/>
              <a:buChar char="•"/>
            </a:pPr>
            <a:r>
              <a:rPr lang="en-US" sz="2800"/>
              <a:t>Number of receptors activated (population)</a:t>
            </a:r>
            <a:endParaRPr/>
          </a:p>
          <a:p>
            <a:pPr marL="0" lvl="0" indent="0" algn="l" rtl="0">
              <a:spcBef>
                <a:spcPts val="1160"/>
              </a:spcBef>
              <a:spcAft>
                <a:spcPts val="0"/>
              </a:spcAft>
              <a:buClr>
                <a:srgbClr val="6CB255"/>
              </a:buClr>
              <a:buSzPts val="2800"/>
              <a:buNone/>
            </a:pPr>
            <a:r>
              <a:rPr lang="en-US" sz="2800"/>
              <a:t>	</a:t>
            </a:r>
            <a:endParaRPr sz="28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3"/>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PERCEPTION</a:t>
            </a:r>
            <a:endParaRPr/>
          </a:p>
        </p:txBody>
      </p:sp>
      <p:sp>
        <p:nvSpPr>
          <p:cNvPr id="93" name="Google Shape;93;p13"/>
          <p:cNvSpPr txBox="1">
            <a:spLocks noGrp="1"/>
          </p:cNvSpPr>
          <p:nvPr>
            <p:ph type="body" idx="1"/>
          </p:nvPr>
        </p:nvSpPr>
        <p:spPr>
          <a:xfrm>
            <a:off x="457200" y="1288473"/>
            <a:ext cx="8062912" cy="4721891"/>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800"/>
              <a:buFont typeface="Arial"/>
              <a:buChar char="•"/>
            </a:pPr>
            <a:r>
              <a:rPr lang="en-US" sz="2800"/>
              <a:t>Individual’s interpretation of a sensation</a:t>
            </a:r>
            <a:endParaRPr/>
          </a:p>
          <a:p>
            <a:pPr marL="342900" lvl="0" indent="-342900" algn="l" rtl="0">
              <a:spcBef>
                <a:spcPts val="1160"/>
              </a:spcBef>
              <a:spcAft>
                <a:spcPts val="0"/>
              </a:spcAft>
              <a:buSzPts val="2800"/>
              <a:buFont typeface="Arial"/>
              <a:buChar char="•"/>
            </a:pPr>
            <a:r>
              <a:rPr lang="en-US" sz="2800"/>
              <a:t>Occurs in the brain</a:t>
            </a:r>
            <a:endParaRPr/>
          </a:p>
          <a:p>
            <a:pPr marL="342900" lvl="0" indent="-342900" algn="l" rtl="0">
              <a:spcBef>
                <a:spcPts val="1160"/>
              </a:spcBef>
              <a:spcAft>
                <a:spcPts val="0"/>
              </a:spcAft>
              <a:buSzPts val="2800"/>
              <a:buFont typeface="Arial"/>
              <a:buChar char="•"/>
            </a:pPr>
            <a:r>
              <a:rPr lang="en-US" sz="2800"/>
              <a:t>All sensory signals (except from olfaction) are routed through the thalamus to the appropriate region of the cerebral cortex.</a:t>
            </a:r>
            <a:endParaRPr/>
          </a:p>
          <a:p>
            <a:pPr marL="342900" lvl="0" indent="-342900" algn="l" rtl="0">
              <a:spcBef>
                <a:spcPts val="1160"/>
              </a:spcBef>
              <a:spcAft>
                <a:spcPts val="0"/>
              </a:spcAft>
              <a:buSzPts val="2800"/>
              <a:buFont typeface="Arial"/>
              <a:buChar char="•"/>
            </a:pPr>
            <a:r>
              <a:rPr lang="en-US" sz="2800"/>
              <a:t>The overall process of perception between individuals of the same species is very similar.</a:t>
            </a:r>
            <a:endParaRPr sz="2800"/>
          </a:p>
          <a:p>
            <a:pPr marL="342900" lvl="0" indent="-342900" algn="l" rtl="0">
              <a:spcBef>
                <a:spcPts val="1160"/>
              </a:spcBef>
              <a:spcAft>
                <a:spcPts val="0"/>
              </a:spcAft>
              <a:buSzPts val="2800"/>
              <a:buFont typeface="Arial"/>
              <a:buChar char="•"/>
            </a:pPr>
            <a:r>
              <a:rPr lang="en-US" sz="2800"/>
              <a:t>Discrete differences amongst individuals do occur. (example: pain tolerance)</a:t>
            </a:r>
            <a:endParaRPr/>
          </a:p>
          <a:p>
            <a:pPr marL="342900" lvl="0" indent="-165100" algn="l" rtl="0">
              <a:spcBef>
                <a:spcPts val="1160"/>
              </a:spcBef>
              <a:spcAft>
                <a:spcPts val="0"/>
              </a:spcAft>
              <a:buSzPts val="2800"/>
              <a:buFont typeface="Arial"/>
              <a:buNone/>
            </a:pPr>
            <a:endParaRPr sz="28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4"/>
          <p:cNvSpPr txBox="1">
            <a:spLocks noGrp="1"/>
          </p:cNvSpPr>
          <p:nvPr>
            <p:ph type="body" idx="1"/>
          </p:nvPr>
        </p:nvSpPr>
        <p:spPr>
          <a:xfrm>
            <a:off x="457200" y="4843982"/>
            <a:ext cx="8062912" cy="116638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600"/>
              <a:buNone/>
            </a:pPr>
            <a:r>
              <a:rPr lang="en-US" sz="1600"/>
              <a:t>In humans, with the exception of olfaction, all sensory signals are routed from the </a:t>
            </a:r>
            <a:r>
              <a:rPr lang="en-US" sz="1600">
                <a:solidFill>
                  <a:srgbClr val="6CB255"/>
                </a:solidFill>
              </a:rPr>
              <a:t>(a)</a:t>
            </a:r>
            <a:r>
              <a:rPr lang="en-US" sz="1600"/>
              <a:t> thalamus to </a:t>
            </a:r>
            <a:r>
              <a:rPr lang="en-US" sz="1600">
                <a:solidFill>
                  <a:srgbClr val="6CB255"/>
                </a:solidFill>
              </a:rPr>
              <a:t>(b)</a:t>
            </a:r>
            <a:r>
              <a:rPr lang="en-US" sz="1600"/>
              <a:t> final processing regions in the cortex of the brain. (credit b: modification of work by Polina Tishina)</a:t>
            </a:r>
            <a:endParaRPr/>
          </a:p>
        </p:txBody>
      </p:sp>
      <p:pic>
        <p:nvPicPr>
          <p:cNvPr id="99" name="Google Shape;99;p14" descr="Illustration A shows side view of a human brain. The thalamus is in the inner, middle part. Illustration B shows the location of sensory processing regions in the brain. The visual processing region is at the back of the brain, the auditory processing region is in the middle of the brain, and the somatosensory processing region is located in a sliver-like region in the upper part of the brain and extending halfway down."/>
          <p:cNvPicPr preferRelativeResize="0">
            <a:picLocks noGrp="1"/>
          </p:cNvPicPr>
          <p:nvPr>
            <p:ph type="pic" idx="2"/>
          </p:nvPr>
        </p:nvPicPr>
        <p:blipFill rotWithShape="1">
          <a:blip r:embed="rId3">
            <a:alphaModFix/>
          </a:blip>
          <a:srcRect t="-1804" b="-1803"/>
          <a:stretch/>
        </p:blipFill>
        <p:spPr>
          <a:xfrm>
            <a:off x="457199" y="1122386"/>
            <a:ext cx="8062913" cy="3500071"/>
          </a:xfrm>
          <a:prstGeom prst="rect">
            <a:avLst/>
          </a:prstGeom>
          <a:noFill/>
          <a:ln>
            <a:noFill/>
          </a:ln>
        </p:spPr>
      </p:pic>
      <p:sp>
        <p:nvSpPr>
          <p:cNvPr id="100" name="Google Shape;100;p14"/>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PERCEPTION</a:t>
            </a:r>
            <a:endParaRPr/>
          </a:p>
        </p:txBody>
      </p:sp>
    </p:spTree>
  </p:cSld>
  <p:clrMapOvr>
    <a:masterClrMapping/>
  </p:clrMapOvr>
</p:sld>
</file>

<file path=ppt/theme/theme1.xml><?xml version="1.0" encoding="utf-8"?>
<a:theme xmlns:a="http://schemas.openxmlformats.org/drawingml/2006/main" name="Essential">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3501</Words>
  <Application>Microsoft Office PowerPoint</Application>
  <PresentationFormat>On-screen Show (4:3)</PresentationFormat>
  <Paragraphs>352</Paragraphs>
  <Slides>69</Slides>
  <Notes>69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69</vt:i4>
      </vt:variant>
    </vt:vector>
  </HeadingPairs>
  <TitlesOfParts>
    <vt:vector size="75" baseType="lpstr">
      <vt:lpstr>Arial</vt:lpstr>
      <vt:lpstr>Noto Sans Symbols</vt:lpstr>
      <vt:lpstr>Calibri</vt:lpstr>
      <vt:lpstr>Courier New</vt:lpstr>
      <vt:lpstr>Arial Black</vt:lpstr>
      <vt:lpstr>Essential</vt:lpstr>
      <vt:lpstr>BIOLOGY 2E</vt:lpstr>
      <vt:lpstr>SENSATION</vt:lpstr>
      <vt:lpstr>36.1: SENSORY PROCESSES</vt:lpstr>
      <vt:lpstr>TYPES OF SENSATION</vt:lpstr>
      <vt:lpstr>SENSORY TRANSDUCTION OVERVIEW</vt:lpstr>
      <vt:lpstr>SENSORY TRANSDUCTION</vt:lpstr>
      <vt:lpstr>ENCODING AND TRANSMISSION OF SENSORY INFORMATION</vt:lpstr>
      <vt:lpstr>PERCEPTION</vt:lpstr>
      <vt:lpstr>PERCEPTION</vt:lpstr>
      <vt:lpstr>36.2: SOMATOSENSATION</vt:lpstr>
      <vt:lpstr>MAMMALIAN SKIN</vt:lpstr>
      <vt:lpstr>RECEPTOR TYPES</vt:lpstr>
      <vt:lpstr>RECEPTOR TYPES IN SKIN</vt:lpstr>
      <vt:lpstr>MEISSNER CORPUSCLES </vt:lpstr>
      <vt:lpstr>PACINIAN CORPUSCLES</vt:lpstr>
      <vt:lpstr>PROPRIOCEPTORS AND BARORECEPTORS</vt:lpstr>
      <vt:lpstr>INTEGRATION OF SIGNALS FROM MECHANORECEPTORS</vt:lpstr>
      <vt:lpstr>THERMORECEPTORS</vt:lpstr>
      <vt:lpstr>PAIN RECEPTORS AND CHEMORECEPTORS</vt:lpstr>
      <vt:lpstr>36.3: TASTE AND SMELL</vt:lpstr>
      <vt:lpstr>TASTE AND ODORS</vt:lpstr>
      <vt:lpstr>RECEPTION AND TRANSDUCTION</vt:lpstr>
      <vt:lpstr>OLFACTORY SYSTEM</vt:lpstr>
      <vt:lpstr>OLFACTORY NEURONS ARE BIPOLAR</vt:lpstr>
      <vt:lpstr>PHEROMONES</vt:lpstr>
      <vt:lpstr>PHEROMONES (CONT.)</vt:lpstr>
      <vt:lpstr>PowerPoint Presentation</vt:lpstr>
      <vt:lpstr>TASTE</vt:lpstr>
      <vt:lpstr>TASTE</vt:lpstr>
      <vt:lpstr>STRUCTURALLY DISTINCT PAPILLAE</vt:lpstr>
      <vt:lpstr>STRUCTURALLY DISTINCT PAPILLAE (CONT.)</vt:lpstr>
      <vt:lpstr>TASTE</vt:lpstr>
      <vt:lpstr>TRANSDUCTION DEPENDS ON THE CHEMICAL NATURE OF THE TASTANT</vt:lpstr>
      <vt:lpstr>SMELL IN THE BRAIN</vt:lpstr>
      <vt:lpstr>TASTE IN THE BRAIN</vt:lpstr>
      <vt:lpstr>36.4: HEARING AND VESTIBULAR SENSATION</vt:lpstr>
      <vt:lpstr>SOUND WAVES</vt:lpstr>
      <vt:lpstr>CHARACTERISTICS OF A SOUND WAVE</vt:lpstr>
      <vt:lpstr>CHARACTERISTICS OF A SOUND WAVE (CONT.)</vt:lpstr>
      <vt:lpstr>THE EAR AND HEARING</vt:lpstr>
      <vt:lpstr>SOUND WAVE TRANSDUCTION</vt:lpstr>
      <vt:lpstr>HAIR CELLS</vt:lpstr>
      <vt:lpstr>HAIR CELLS AND TRANSDUCTION</vt:lpstr>
      <vt:lpstr>PLACE THEORY</vt:lpstr>
      <vt:lpstr>HIGHER PROCESSING</vt:lpstr>
      <vt:lpstr>VESTIBULAR INFORMATION</vt:lpstr>
      <vt:lpstr>VESTIBULAR INFORMATION</vt:lpstr>
      <vt:lpstr>VESTIBULAR LABYRINTH</vt:lpstr>
      <vt:lpstr>VESTIBULAR LABYRINTH (CONT.)</vt:lpstr>
      <vt:lpstr>HIGHER PROCESSING</vt:lpstr>
      <vt:lpstr>36.5: VISION</vt:lpstr>
      <vt:lpstr>LIGHT</vt:lpstr>
      <vt:lpstr>LIGHT (CONT.)</vt:lpstr>
      <vt:lpstr>THE ELECTROMAGNETIC SPECTRUM</vt:lpstr>
      <vt:lpstr>EYE ANATOMY</vt:lpstr>
      <vt:lpstr>EYE ANATOMY</vt:lpstr>
      <vt:lpstr>PHOTORECEPTORS </vt:lpstr>
      <vt:lpstr>RODS AND CONES</vt:lpstr>
      <vt:lpstr>FOVEA</vt:lpstr>
      <vt:lpstr>EYE ANATOMY</vt:lpstr>
      <vt:lpstr>TRANSDUCTION OF LIGHT</vt:lpstr>
      <vt:lpstr>TRANSDUCTION OF LIGHT (CONT.)</vt:lpstr>
      <vt:lpstr>TRICHROMATIC CODING</vt:lpstr>
      <vt:lpstr>PowerPoint Presentation</vt:lpstr>
      <vt:lpstr>RETINAL PROCESSING</vt:lpstr>
      <vt:lpstr>RETINAL PROCESSING (CONT.)</vt:lpstr>
      <vt:lpstr>PowerPoint Presentation</vt:lpstr>
      <vt:lpstr>HIGHER PROCESSING</vt:lpstr>
      <vt:lpstr>HIGHER PROCESSING (CONT.)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2E</dc:title>
  <dc:creator>Shaun</dc:creator>
  <cp:lastModifiedBy>Shaun</cp:lastModifiedBy>
  <cp:revision>1</cp:revision>
  <dcterms:modified xsi:type="dcterms:W3CDTF">2019-08-13T02:22:34Z</dcterms:modified>
</cp:coreProperties>
</file>